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81" r:id="rId2"/>
    <p:sldId id="291" r:id="rId3"/>
    <p:sldId id="285" r:id="rId4"/>
    <p:sldId id="283" r:id="rId5"/>
    <p:sldId id="292" r:id="rId6"/>
    <p:sldId id="293" r:id="rId7"/>
    <p:sldId id="296" r:id="rId8"/>
    <p:sldId id="288" r:id="rId9"/>
    <p:sldId id="295" r:id="rId10"/>
    <p:sldId id="287" r:id="rId11"/>
    <p:sldId id="289" r:id="rId12"/>
    <p:sldId id="282" r:id="rId13"/>
    <p:sldId id="280" r:id="rId14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8D7B4"/>
    <a:srgbClr val="F4DB7F"/>
    <a:srgbClr val="FAF0E8"/>
    <a:srgbClr val="F19999"/>
    <a:srgbClr val="E59696"/>
    <a:srgbClr val="F4BEBE"/>
    <a:srgbClr val="FFFFFF"/>
    <a:srgbClr val="0B3BA5"/>
    <a:srgbClr val="06205B"/>
    <a:srgbClr val="3636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42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83BBFD-46BA-41E9-9D7F-30814668C3A2}" type="datetimeFigureOut">
              <a:rPr lang="ru-RU" smtClean="0"/>
              <a:t>08.07.2025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334BB9-E0FD-4A30-BA44-5CDB4F90282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4583100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34DC2C-D1C2-46BC-918D-A30EDF2375EA}" type="datetimeFigureOut">
              <a:rPr lang="ru-RU" smtClean="0"/>
              <a:t>08.07.2025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7C68C6-220C-47DB-A9D2-179F6B720D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1527667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7C68C6-220C-47DB-A9D2-179F6B720DA9}" type="slidenum">
              <a:rPr lang="ru-RU" smtClean="0"/>
              <a:t>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82139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7C68C6-220C-47DB-A9D2-179F6B720DA9}" type="slidenum">
              <a:rPr lang="ru-RU" smtClean="0"/>
              <a:t>11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0164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9060DB9-C7F7-41BE-9F22-AECF23B6ECF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4885BB3-83E2-48FF-A44E-5245363B7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977DE131-E1EE-472C-A9FA-5D20077919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2083169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5BAEDC3-902D-410A-AAB4-D97CC15521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868541CA-2254-43AE-952E-FA7107B909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3141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DE6D3F2-1334-4BB8-AC7A-E512C25CC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5C45252-F381-4660-AC67-4CEDBFC917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</p:spTree>
    <p:extLst>
      <p:ext uri="{BB962C8B-B14F-4D97-AF65-F5344CB8AC3E}">
        <p14:creationId xmlns:p14="http://schemas.microsoft.com/office/powerpoint/2010/main" val="3857189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83FA951-FB14-4D6F-929C-274CFE382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4C2F8C22-00EA-4BBF-978A-9CC1320E5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F94A34AE-57FB-41A8-A458-4A9A081FC8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</p:spTree>
    <p:extLst>
      <p:ext uri="{BB962C8B-B14F-4D97-AF65-F5344CB8AC3E}">
        <p14:creationId xmlns:p14="http://schemas.microsoft.com/office/powerpoint/2010/main" val="4047777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BB33484-B04B-445A-9314-D9348D99B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E8195BD7-CE45-43B2-98F4-EB46E71B06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AAD893CD-30B5-4E41-B428-53AA0FF133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RU" dirty="0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497FBDFC-3C61-4C48-9ED8-A31E7045C9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35B0F969-8665-470F-A03D-9B7D688C02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44719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BEB67D1-B417-4817-9FB4-FB455BAAB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</p:spTree>
    <p:extLst>
      <p:ext uri="{BB962C8B-B14F-4D97-AF65-F5344CB8AC3E}">
        <p14:creationId xmlns:p14="http://schemas.microsoft.com/office/powerpoint/2010/main" val="2847527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240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EF00CD0C-5C44-458A-A7B7-33279E1159B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C426745-F9B6-4E1E-B00C-3267FB45F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58147432-9679-420A-99C5-57367FF42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C82501EE-2353-48C0-836E-049462B318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1752915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DB8F8700-3A75-4A9E-9B99-EBBAA331EE2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690712F-90D7-4330-B334-712C22A74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EB38957E-585C-40E4-8BE5-52EEAED33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32DC64A9-D2F7-4BDA-AD38-D561AFA8CB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885876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Контакт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B8F55D00-B11B-4F79-A7CA-382984628CC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Текст 8">
            <a:extLst>
              <a:ext uri="{FF2B5EF4-FFF2-40B4-BE49-F238E27FC236}">
                <a16:creationId xmlns:a16="http://schemas.microsoft.com/office/drawing/2014/main" id="{76CEAC54-FD8F-422B-AFB0-DE51E722D4C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856436" y="1844479"/>
            <a:ext cx="8497363" cy="480472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dirty="0"/>
              <a:t>8 (999) 999 99 99</a:t>
            </a:r>
            <a:endParaRPr lang="ru-RU" dirty="0"/>
          </a:p>
        </p:txBody>
      </p:sp>
      <p:sp>
        <p:nvSpPr>
          <p:cNvPr id="10" name="Текст 8">
            <a:extLst>
              <a:ext uri="{FF2B5EF4-FFF2-40B4-BE49-F238E27FC236}">
                <a16:creationId xmlns:a16="http://schemas.microsoft.com/office/drawing/2014/main" id="{665E0A29-447B-4E63-A6A2-17CC5B4707D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86667" y="2353232"/>
            <a:ext cx="8967133" cy="480472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dirty="0"/>
              <a:t>blablabla@physics.msu.ru</a:t>
            </a:r>
            <a:endParaRPr lang="ru-RU" dirty="0"/>
          </a:p>
        </p:txBody>
      </p:sp>
      <p:sp>
        <p:nvSpPr>
          <p:cNvPr id="11" name="Текст 8">
            <a:extLst>
              <a:ext uri="{FF2B5EF4-FFF2-40B4-BE49-F238E27FC236}">
                <a16:creationId xmlns:a16="http://schemas.microsoft.com/office/drawing/2014/main" id="{24A8D1A5-03DB-46CC-BEC9-FBBA4EEDC5E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05433" y="2863819"/>
            <a:ext cx="9248366" cy="480472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dirty="0"/>
              <a:t>www.phys.msu.ru</a:t>
            </a:r>
            <a:endParaRPr lang="ru-RU" dirty="0"/>
          </a:p>
        </p:txBody>
      </p:sp>
      <p:sp>
        <p:nvSpPr>
          <p:cNvPr id="12" name="Текст 8">
            <a:extLst>
              <a:ext uri="{FF2B5EF4-FFF2-40B4-BE49-F238E27FC236}">
                <a16:creationId xmlns:a16="http://schemas.microsoft.com/office/drawing/2014/main" id="{1DEDEEBE-03E8-44A0-AF21-9F8ABFF54B4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396094" y="3370872"/>
            <a:ext cx="8957705" cy="480472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ru-RU" dirty="0"/>
              <a:t>г. Москва, </a:t>
            </a:r>
            <a:r>
              <a:rPr lang="ru-RU" dirty="0" err="1"/>
              <a:t>мкр</a:t>
            </a:r>
            <a:r>
              <a:rPr lang="ru-RU" dirty="0"/>
              <a:t> Ленинские горы, д. 1, стр. 2</a:t>
            </a:r>
          </a:p>
        </p:txBody>
      </p:sp>
    </p:spTree>
    <p:extLst>
      <p:ext uri="{BB962C8B-B14F-4D97-AF65-F5344CB8AC3E}">
        <p14:creationId xmlns:p14="http://schemas.microsoft.com/office/powerpoint/2010/main" val="2497877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402D67D-E9CE-49E3-B5D5-845E22C817AF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1E2784E-9642-4314-AA3F-4950E5C2E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13843FD2-A524-4900-8455-59915D022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</p:spTree>
    <p:extLst>
      <p:ext uri="{BB962C8B-B14F-4D97-AF65-F5344CB8AC3E}">
        <p14:creationId xmlns:p14="http://schemas.microsoft.com/office/powerpoint/2010/main" val="3250214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9" r:id="rId1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eg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12" Type="http://schemas.openxmlformats.org/officeDocument/2006/relationships/image" Target="../media/image16.jpeg"/><Relationship Id="rId2" Type="http://schemas.openxmlformats.org/officeDocument/2006/relationships/image" Target="../media/image7.png"/><Relationship Id="rId16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openxmlformats.org/officeDocument/2006/relationships/image" Target="../media/image15.png"/><Relationship Id="rId5" Type="http://schemas.openxmlformats.org/officeDocument/2006/relationships/image" Target="../media/image10.png"/><Relationship Id="rId15" Type="http://schemas.openxmlformats.org/officeDocument/2006/relationships/image" Target="../media/image19.jpeg"/><Relationship Id="rId10" Type="http://schemas.openxmlformats.org/officeDocument/2006/relationships/image" Target="../media/image14.jpeg"/><Relationship Id="rId4" Type="http://schemas.openxmlformats.org/officeDocument/2006/relationships/image" Target="../media/image9.jpeg"/><Relationship Id="rId9" Type="http://schemas.openxmlformats.org/officeDocument/2006/relationships/image" Target="../media/image13.jpeg"/><Relationship Id="rId14" Type="http://schemas.openxmlformats.org/officeDocument/2006/relationships/image" Target="../media/image1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jpe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openxmlformats.org/officeDocument/2006/relationships/image" Target="../media/image30.jpeg"/><Relationship Id="rId5" Type="http://schemas.openxmlformats.org/officeDocument/2006/relationships/image" Target="../media/image24.jpeg"/><Relationship Id="rId10" Type="http://schemas.openxmlformats.org/officeDocument/2006/relationships/image" Target="../media/image29.jpe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jpeg"/><Relationship Id="rId10" Type="http://schemas.openxmlformats.org/officeDocument/2006/relationships/image" Target="../media/image39.jpeg"/><Relationship Id="rId4" Type="http://schemas.openxmlformats.org/officeDocument/2006/relationships/image" Target="../media/image33.png"/><Relationship Id="rId9" Type="http://schemas.openxmlformats.org/officeDocument/2006/relationships/image" Target="../media/image3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jpeg"/><Relationship Id="rId3" Type="http://schemas.openxmlformats.org/officeDocument/2006/relationships/image" Target="../media/image57.tiff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gif"/><Relationship Id="rId9" Type="http://schemas.openxmlformats.org/officeDocument/2006/relationships/image" Target="../media/image6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eg"/><Relationship Id="rId3" Type="http://schemas.openxmlformats.org/officeDocument/2006/relationships/image" Target="../media/image65.gif"/><Relationship Id="rId7" Type="http://schemas.openxmlformats.org/officeDocument/2006/relationships/image" Target="../media/image69.emf"/><Relationship Id="rId2" Type="http://schemas.openxmlformats.org/officeDocument/2006/relationships/image" Target="../media/image64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gif"/><Relationship Id="rId5" Type="http://schemas.openxmlformats.org/officeDocument/2006/relationships/image" Target="../media/image67.gif"/><Relationship Id="rId4" Type="http://schemas.openxmlformats.org/officeDocument/2006/relationships/image" Target="../media/image66.gif"/><Relationship Id="rId9" Type="http://schemas.openxmlformats.org/officeDocument/2006/relationships/image" Target="../media/image7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jpeg"/><Relationship Id="rId5" Type="http://schemas.openxmlformats.org/officeDocument/2006/relationships/image" Target="../media/image75.jpeg"/><Relationship Id="rId4" Type="http://schemas.openxmlformats.org/officeDocument/2006/relationships/image" Target="../media/image7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image" Target="../media/image78.png"/><Relationship Id="rId7" Type="http://schemas.openxmlformats.org/officeDocument/2006/relationships/image" Target="../media/image82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10" Type="http://schemas.openxmlformats.org/officeDocument/2006/relationships/image" Target="../media/image85.png"/><Relationship Id="rId4" Type="http://schemas.openxmlformats.org/officeDocument/2006/relationships/image" Target="../media/image79.png"/><Relationship Id="rId9" Type="http://schemas.openxmlformats.org/officeDocument/2006/relationships/image" Target="../media/image8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3" Type="http://schemas.openxmlformats.org/officeDocument/2006/relationships/image" Target="../media/image87.png"/><Relationship Id="rId7" Type="http://schemas.openxmlformats.org/officeDocument/2006/relationships/image" Target="../media/image91.png"/><Relationship Id="rId12" Type="http://schemas.openxmlformats.org/officeDocument/2006/relationships/image" Target="../media/image6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0.png"/><Relationship Id="rId11" Type="http://schemas.openxmlformats.org/officeDocument/2006/relationships/image" Target="../media/image94.png"/><Relationship Id="rId5" Type="http://schemas.openxmlformats.org/officeDocument/2006/relationships/image" Target="../media/image89.png"/><Relationship Id="rId10" Type="http://schemas.openxmlformats.org/officeDocument/2006/relationships/image" Target="../media/image5.png"/><Relationship Id="rId4" Type="http://schemas.openxmlformats.org/officeDocument/2006/relationships/image" Target="../media/image88.png"/><Relationship Id="rId9" Type="http://schemas.openxmlformats.org/officeDocument/2006/relationships/image" Target="../media/image9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DE64FE2-C62A-3E1E-FC86-00D33BB55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Кафедра магнетизма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4946E039-D5CB-85C1-2E18-1141B80D65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19820" y="570992"/>
            <a:ext cx="1643053" cy="578565"/>
          </a:xfrm>
        </p:spPr>
        <p:txBody>
          <a:bodyPr>
            <a:noAutofit/>
          </a:bodyPr>
          <a:lstStyle/>
          <a:p>
            <a:r>
              <a:rPr lang="ru-RU" sz="2000" dirty="0">
                <a:solidFill>
                  <a:schemeClr val="tx1"/>
                </a:solidFill>
                <a:latin typeface="+mj-lt"/>
              </a:rPr>
              <a:t>Сайт кафедры</a:t>
            </a:r>
          </a:p>
        </p:txBody>
      </p:sp>
      <p:pic>
        <p:nvPicPr>
          <p:cNvPr id="9" name="Рисунок 8" descr="Изображение выглядит как снимок экрана, черный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6D925C7A-D7E3-DE9B-B8AA-32AB7A2E02F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62873" y="388755"/>
            <a:ext cx="951169" cy="951169"/>
          </a:xfrm>
          <a:prstGeom prst="rect">
            <a:avLst/>
          </a:prstGeom>
        </p:spPr>
      </p:pic>
      <p:cxnSp>
        <p:nvCxnSpPr>
          <p:cNvPr id="13" name="Прямая со стрелкой 12">
            <a:extLst>
              <a:ext uri="{FF2B5EF4-FFF2-40B4-BE49-F238E27FC236}">
                <a16:creationId xmlns:a16="http://schemas.microsoft.com/office/drawing/2014/main" id="{8A32617A-91F0-106C-897D-96687DECA656}"/>
              </a:ext>
            </a:extLst>
          </p:cNvPr>
          <p:cNvCxnSpPr>
            <a:cxnSpLocks/>
          </p:cNvCxnSpPr>
          <p:nvPr/>
        </p:nvCxnSpPr>
        <p:spPr>
          <a:xfrm>
            <a:off x="9308213" y="1285006"/>
            <a:ext cx="1390117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7" name="Picture 2" descr="https://pandia.ru/text/82/060/images/img1_141.png">
            <a:extLst>
              <a:ext uri="{FF2B5EF4-FFF2-40B4-BE49-F238E27FC236}">
                <a16:creationId xmlns:a16="http://schemas.microsoft.com/office/drawing/2014/main" id="{155D5A9B-6CD1-DEBD-74D8-8CC381AD60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95194" y="2067951"/>
            <a:ext cx="2618848" cy="144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4065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A4B9D3B-C686-8844-E05D-FE0CA7CB9D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9412" y="115530"/>
            <a:ext cx="8051956" cy="822861"/>
          </a:xfrm>
        </p:spPr>
        <p:txBody>
          <a:bodyPr>
            <a:normAutofit/>
          </a:bodyPr>
          <a:lstStyle/>
          <a:p>
            <a:r>
              <a:rPr lang="ru-RU" sz="4000" dirty="0"/>
              <a:t>История и современность</a:t>
            </a:r>
          </a:p>
        </p:txBody>
      </p:sp>
      <p:pic>
        <p:nvPicPr>
          <p:cNvPr id="8" name="Рисунок 7" descr="Изображение выглядит как Человеческое лицо, человек, морщина, Лоб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FEAE5369-CBFD-9354-7E85-70BA139B42D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0502" y="2438708"/>
            <a:ext cx="1751909" cy="17519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D8B931-F27A-2587-ED01-708E2A4FDF74}"/>
              </a:ext>
            </a:extLst>
          </p:cNvPr>
          <p:cNvSpPr txBox="1"/>
          <p:nvPr/>
        </p:nvSpPr>
        <p:spPr>
          <a:xfrm>
            <a:off x="4051878" y="4165463"/>
            <a:ext cx="31851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dirty="0">
                <a:latin typeface="+mj-lt"/>
              </a:rPr>
              <a:t>Проф., доктор физ. мат. наук</a:t>
            </a:r>
          </a:p>
          <a:p>
            <a:pPr algn="ctr"/>
            <a:r>
              <a:rPr lang="ru-RU" sz="1200" dirty="0">
                <a:latin typeface="+mj-lt"/>
              </a:rPr>
              <a:t>Перов Николай Сергеевич</a:t>
            </a:r>
          </a:p>
          <a:p>
            <a:pPr algn="ctr"/>
            <a:r>
              <a:rPr lang="ru-RU" sz="1200" dirty="0">
                <a:latin typeface="+mj-lt"/>
              </a:rPr>
              <a:t>Заведующий кафедрой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5D9923-AC43-1031-7E8E-AD3CD710B617}"/>
              </a:ext>
            </a:extLst>
          </p:cNvPr>
          <p:cNvSpPr txBox="1"/>
          <p:nvPr/>
        </p:nvSpPr>
        <p:spPr>
          <a:xfrm>
            <a:off x="489412" y="932574"/>
            <a:ext cx="5661205" cy="789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ru-RU" sz="1600" dirty="0">
                <a:latin typeface="+mj-lt"/>
              </a:rPr>
              <a:t>1919 – Магнитная лаборатория</a:t>
            </a:r>
          </a:p>
          <a:p>
            <a:pPr>
              <a:lnSpc>
                <a:spcPct val="150000"/>
              </a:lnSpc>
            </a:pPr>
            <a:r>
              <a:rPr lang="ru-RU" sz="1600" dirty="0">
                <a:latin typeface="+mj-lt"/>
              </a:rPr>
              <a:t>1931 – Кафедра магнетизма</a:t>
            </a:r>
          </a:p>
        </p:txBody>
      </p:sp>
      <p:pic>
        <p:nvPicPr>
          <p:cNvPr id="25" name="Рисунок 24" descr="Изображение выглядит как текст, круг, Шрифт, компакт-диск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B3E7CC25-A640-7546-A0BC-F328AFEB885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599" y="1883315"/>
            <a:ext cx="4301990" cy="4301990"/>
          </a:xfrm>
          <a:prstGeom prst="rect">
            <a:avLst/>
          </a:prstGeom>
        </p:spPr>
      </p:pic>
      <p:pic>
        <p:nvPicPr>
          <p:cNvPr id="29" name="Рисунок 28" descr="Изображение выглядит как одежда, Человеческое лицо, человек, улыбк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CE2D0FCC-5FC7-9CB4-9C5B-F2457F36CEE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45274" y="4017141"/>
            <a:ext cx="2851851" cy="2138888"/>
          </a:xfrm>
          <a:prstGeom prst="rect">
            <a:avLst/>
          </a:prstGeom>
        </p:spPr>
      </p:pic>
      <p:pic>
        <p:nvPicPr>
          <p:cNvPr id="32" name="Рисунок 31" descr="Изображение выглядит как одежда, в помещении, человек, женщин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6C3132B4-0795-71B9-F302-FF0839D60C0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50635" y="194323"/>
            <a:ext cx="2133061" cy="2216877"/>
          </a:xfrm>
          <a:prstGeom prst="rect">
            <a:avLst/>
          </a:prstGeom>
        </p:spPr>
      </p:pic>
      <p:pic>
        <p:nvPicPr>
          <p:cNvPr id="34" name="Рисунок 33" descr="Изображение выглядит как одежда, Человеческое лицо, человек, текст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14ECA558-B657-E14E-BDBD-ACF532402D5B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71401" y="194323"/>
            <a:ext cx="1662658" cy="2216877"/>
          </a:xfrm>
          <a:prstGeom prst="rect">
            <a:avLst/>
          </a:prstGeom>
        </p:spPr>
      </p:pic>
      <p:sp>
        <p:nvSpPr>
          <p:cNvPr id="35" name="Прямоугольник 34">
            <a:extLst>
              <a:ext uri="{FF2B5EF4-FFF2-40B4-BE49-F238E27FC236}">
                <a16:creationId xmlns:a16="http://schemas.microsoft.com/office/drawing/2014/main" id="{BFC956BB-7D48-3DE6-039B-D890E8B6CC2D}"/>
              </a:ext>
            </a:extLst>
          </p:cNvPr>
          <p:cNvSpPr/>
          <p:nvPr/>
        </p:nvSpPr>
        <p:spPr>
          <a:xfrm>
            <a:off x="2181497" y="4866748"/>
            <a:ext cx="5185301" cy="1298424"/>
          </a:xfrm>
          <a:prstGeom prst="rect">
            <a:avLst/>
          </a:prstGeom>
          <a:solidFill>
            <a:srgbClr val="F4DB7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600" dirty="0"/>
          </a:p>
        </p:txBody>
      </p:sp>
      <p:sp>
        <p:nvSpPr>
          <p:cNvPr id="36" name="Прямоугольник 35">
            <a:extLst>
              <a:ext uri="{FF2B5EF4-FFF2-40B4-BE49-F238E27FC236}">
                <a16:creationId xmlns:a16="http://schemas.microsoft.com/office/drawing/2014/main" id="{563D67B4-B283-CE79-011D-8B7FDB6A0A5B}"/>
              </a:ext>
            </a:extLst>
          </p:cNvPr>
          <p:cNvSpPr/>
          <p:nvPr/>
        </p:nvSpPr>
        <p:spPr>
          <a:xfrm>
            <a:off x="2308592" y="4907432"/>
            <a:ext cx="3066662" cy="1249377"/>
          </a:xfrm>
          <a:prstGeom prst="rect">
            <a:avLst/>
          </a:prstGeom>
          <a:solidFill>
            <a:srgbClr val="F4DB7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6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D2858CD-8795-8760-5F1E-04C5FA0E701A}"/>
              </a:ext>
            </a:extLst>
          </p:cNvPr>
          <p:cNvSpPr txBox="1"/>
          <p:nvPr/>
        </p:nvSpPr>
        <p:spPr>
          <a:xfrm>
            <a:off x="2308592" y="4926857"/>
            <a:ext cx="5058206" cy="11642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ru-RU" sz="1200" dirty="0">
                <a:effectLst/>
                <a:latin typeface="+mj-lt"/>
              </a:rPr>
              <a:t>Кафедра организует Международный Симпозиум по магнетизму с 1999 года (MISM).</a:t>
            </a:r>
          </a:p>
          <a:p>
            <a:pPr>
              <a:lnSpc>
                <a:spcPct val="150000"/>
              </a:lnSpc>
            </a:pPr>
            <a:r>
              <a:rPr lang="ru-RU" sz="1200" dirty="0">
                <a:effectLst/>
                <a:latin typeface="+mj-lt"/>
              </a:rPr>
              <a:t>В 2023 году Симпозиум проводился в 7й раз в Самарканде (SISM-2023).</a:t>
            </a:r>
            <a:endParaRPr lang="ru-RU" sz="1200" dirty="0">
              <a:latin typeface="+mj-lt"/>
            </a:endParaRPr>
          </a:p>
        </p:txBody>
      </p:sp>
      <p:pic>
        <p:nvPicPr>
          <p:cNvPr id="38" name="Рисунок 37" descr="Изображение выглядит как текст, человек, презентация, СМИ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FD281B1D-51F1-1F4E-020F-07EC8CEBEBF9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50635" y="2480035"/>
            <a:ext cx="3248010" cy="2436008"/>
          </a:xfrm>
          <a:prstGeom prst="rect">
            <a:avLst/>
          </a:prstGeom>
        </p:spPr>
      </p:pic>
      <p:pic>
        <p:nvPicPr>
          <p:cNvPr id="42" name="Рисунок 41" descr="Изображение выглядит как одежда, человек, в помещении, Пожилой человек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D678886D-9056-5B34-0DBD-76B882EA9A45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2232" y="269723"/>
            <a:ext cx="1611580" cy="3584783"/>
          </a:xfrm>
          <a:prstGeom prst="rect">
            <a:avLst/>
          </a:prstGeom>
        </p:spPr>
      </p:pic>
      <p:pic>
        <p:nvPicPr>
          <p:cNvPr id="44" name="Рисунок 43" descr="Изображение выглядит как одежда, человек, мебель, стен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16EDCC46-3633-0F18-6016-DC91A54CE804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88060" y="1024791"/>
            <a:ext cx="3156568" cy="2367426"/>
          </a:xfrm>
          <a:prstGeom prst="rect">
            <a:avLst/>
          </a:prstGeom>
        </p:spPr>
      </p:pic>
      <p:grpSp>
        <p:nvGrpSpPr>
          <p:cNvPr id="70" name="Группа 69">
            <a:extLst>
              <a:ext uri="{FF2B5EF4-FFF2-40B4-BE49-F238E27FC236}">
                <a16:creationId xmlns:a16="http://schemas.microsoft.com/office/drawing/2014/main" id="{EC3A49CC-032B-91AE-9787-D1E20D26D5AC}"/>
              </a:ext>
            </a:extLst>
          </p:cNvPr>
          <p:cNvGrpSpPr/>
          <p:nvPr/>
        </p:nvGrpSpPr>
        <p:grpSpPr>
          <a:xfrm>
            <a:off x="3434916" y="1907121"/>
            <a:ext cx="810715" cy="796697"/>
            <a:chOff x="3228777" y="2009557"/>
            <a:chExt cx="706329" cy="694116"/>
          </a:xfrm>
        </p:grpSpPr>
        <p:sp>
          <p:nvSpPr>
            <p:cNvPr id="51" name="Прямоугольник 50">
              <a:extLst>
                <a:ext uri="{FF2B5EF4-FFF2-40B4-BE49-F238E27FC236}">
                  <a16:creationId xmlns:a16="http://schemas.microsoft.com/office/drawing/2014/main" id="{F6CC0FB5-C63E-50F0-10A6-8A2F755AB3CB}"/>
                </a:ext>
              </a:extLst>
            </p:cNvPr>
            <p:cNvSpPr/>
            <p:nvPr/>
          </p:nvSpPr>
          <p:spPr>
            <a:xfrm>
              <a:off x="3228777" y="2009557"/>
              <a:ext cx="706329" cy="690006"/>
            </a:xfrm>
            <a:prstGeom prst="rect">
              <a:avLst/>
            </a:prstGeom>
            <a:solidFill>
              <a:srgbClr val="A8D7B4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pic>
          <p:nvPicPr>
            <p:cNvPr id="50" name="Рисунок 49" descr="Изображение выглядит как снимок экрана, черный, прямоугольный&#10;&#10;Контент, сгенерированный ИИ, может содержать ошибки.">
              <a:extLst>
                <a:ext uri="{FF2B5EF4-FFF2-40B4-BE49-F238E27FC236}">
                  <a16:creationId xmlns:a16="http://schemas.microsoft.com/office/drawing/2014/main" id="{991520A0-2BA4-A928-B9CD-02DCD563E8E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233717" y="2012560"/>
              <a:ext cx="691113" cy="691113"/>
            </a:xfrm>
            <a:prstGeom prst="rect">
              <a:avLst/>
            </a:prstGeom>
          </p:spPr>
        </p:pic>
      </p:grpSp>
      <p:sp>
        <p:nvSpPr>
          <p:cNvPr id="54" name="Текст 2">
            <a:extLst>
              <a:ext uri="{FF2B5EF4-FFF2-40B4-BE49-F238E27FC236}">
                <a16:creationId xmlns:a16="http://schemas.microsoft.com/office/drawing/2014/main" id="{3C7093C4-2451-3AB3-7A68-54CFD9DED3ED}"/>
              </a:ext>
            </a:extLst>
          </p:cNvPr>
          <p:cNvSpPr txBox="1">
            <a:spLocks/>
          </p:cNvSpPr>
          <p:nvPr/>
        </p:nvSpPr>
        <p:spPr>
          <a:xfrm>
            <a:off x="2371543" y="2368398"/>
            <a:ext cx="1087133" cy="3178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600" dirty="0">
                <a:solidFill>
                  <a:schemeClr val="tx1"/>
                </a:solidFill>
                <a:latin typeface="+mj-lt"/>
              </a:rPr>
              <a:t>Истина</a:t>
            </a:r>
          </a:p>
        </p:txBody>
      </p:sp>
      <p:cxnSp>
        <p:nvCxnSpPr>
          <p:cNvPr id="55" name="Прямая со стрелкой 54">
            <a:extLst>
              <a:ext uri="{FF2B5EF4-FFF2-40B4-BE49-F238E27FC236}">
                <a16:creationId xmlns:a16="http://schemas.microsoft.com/office/drawing/2014/main" id="{22C6D7FE-4678-7F1C-FC77-D0F8756B7DE4}"/>
              </a:ext>
            </a:extLst>
          </p:cNvPr>
          <p:cNvCxnSpPr>
            <a:cxnSpLocks/>
          </p:cNvCxnSpPr>
          <p:nvPr/>
        </p:nvCxnSpPr>
        <p:spPr>
          <a:xfrm>
            <a:off x="2406291" y="2697983"/>
            <a:ext cx="963486" cy="111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59" name="Рисунок 58" descr="Изображение выглядит как одежда, в помещении, человек, стен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CD726AC9-5CAC-C745-5D44-92C4011704E2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45274" y="305378"/>
            <a:ext cx="3889637" cy="2917228"/>
          </a:xfrm>
          <a:prstGeom prst="rect">
            <a:avLst/>
          </a:prstGeom>
        </p:spPr>
      </p:pic>
      <p:pic>
        <p:nvPicPr>
          <p:cNvPr id="63" name="Рисунок 62" descr="Изображение выглядит как текст, в помещении, человек, стен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3D906856-80A6-7AFB-EB8A-F25408FF9217}"/>
              </a:ext>
            </a:extLst>
          </p:cNvPr>
          <p:cNvPicPr>
            <a:picLocks noChangeAspect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16564" y="3392779"/>
            <a:ext cx="3702264" cy="2776698"/>
          </a:xfrm>
          <a:prstGeom prst="rect">
            <a:avLst/>
          </a:prstGeom>
        </p:spPr>
      </p:pic>
      <p:pic>
        <p:nvPicPr>
          <p:cNvPr id="65" name="Рисунок 64" descr="Изображение выглядит как в помещении, одежда, люди, человек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186ECBC6-FDEF-EDFE-A9D9-4A32568688DC}"/>
              </a:ext>
            </a:extLst>
          </p:cNvPr>
          <p:cNvPicPr>
            <a:picLocks noChangeAspect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45273" y="374213"/>
            <a:ext cx="3889637" cy="2917228"/>
          </a:xfrm>
          <a:prstGeom prst="rect">
            <a:avLst/>
          </a:prstGeom>
        </p:spPr>
      </p:pic>
      <p:pic>
        <p:nvPicPr>
          <p:cNvPr id="67" name="Рисунок 66" descr="Изображение выглядит как текст, мебель, в помещении, стен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1B50797E-0530-7953-2875-8766A31EAD35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67541" y="3506242"/>
            <a:ext cx="3530866" cy="2648150"/>
          </a:xfrm>
          <a:prstGeom prst="rect">
            <a:avLst/>
          </a:prstGeom>
        </p:spPr>
      </p:pic>
      <p:pic>
        <p:nvPicPr>
          <p:cNvPr id="69" name="Рисунок 68" descr="Изображение выглядит как в помещении, человек, одежда, письменный стол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17FC9B7E-D004-9DC0-CB47-82A7129B3841}"/>
              </a:ext>
            </a:extLst>
          </p:cNvPr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18116" y="1039729"/>
            <a:ext cx="1292893" cy="2877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700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8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8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8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8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800"/>
                            </p:stCondLst>
                            <p:childTnLst>
                              <p:par>
                                <p:cTn id="24" presetID="10" presetClass="exit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8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8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8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8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8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3600"/>
                            </p:stCondLst>
                            <p:childTnLst>
                              <p:par>
                                <p:cTn id="40" presetID="10" presetClass="exit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8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8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8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8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8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B1AB6583-DEE7-A13B-2DD4-CCF7186AB5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1794" y="77275"/>
            <a:ext cx="11700206" cy="713162"/>
          </a:xfrm>
        </p:spPr>
        <p:txBody>
          <a:bodyPr>
            <a:normAutofit fontScale="90000"/>
          </a:bodyPr>
          <a:lstStyle/>
          <a:p>
            <a:r>
              <a:rPr lang="ru-RU" sz="4400" dirty="0"/>
              <a:t>Научно-исследовательский коллектив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2BDD87C3-EEC8-51EF-17B1-B2E98BA1767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85142" y="1037072"/>
            <a:ext cx="1507666" cy="1795598"/>
          </a:xfrm>
          <a:prstGeom prst="rect">
            <a:avLst/>
          </a:prstGeom>
        </p:spPr>
      </p:pic>
      <p:pic>
        <p:nvPicPr>
          <p:cNvPr id="10" name="Picture 2" descr="https://kantiana-old.kantiana.ru/upload/medialibrary/2bf/Perov_2019_04.jpeg">
            <a:extLst>
              <a:ext uri="{FF2B5EF4-FFF2-40B4-BE49-F238E27FC236}">
                <a16:creationId xmlns:a16="http://schemas.microsoft.com/office/drawing/2014/main" id="{952FBAF5-1DE7-2065-ADE5-B1A9E9E285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3141" y="864423"/>
            <a:ext cx="1475398" cy="196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4A12585-3BD2-7F52-DAE3-3CD1525E46F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03531" y="953798"/>
            <a:ext cx="1384001" cy="1877823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EBBAE858-2D92-B3D4-05D4-44B4BA6FC04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08798" y="900149"/>
            <a:ext cx="1445293" cy="193147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9C293E0-358C-3887-C16D-4A77C036E63D}"/>
              </a:ext>
            </a:extLst>
          </p:cNvPr>
          <p:cNvSpPr txBox="1"/>
          <p:nvPr/>
        </p:nvSpPr>
        <p:spPr>
          <a:xfrm>
            <a:off x="59844" y="2899170"/>
            <a:ext cx="26019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200" dirty="0"/>
              <a:t>Проф., доктор физ. мат. наук</a:t>
            </a:r>
          </a:p>
          <a:p>
            <a:pPr algn="ctr"/>
            <a:r>
              <a:rPr lang="ru-RU" sz="1200" dirty="0"/>
              <a:t>Перов Николай </a:t>
            </a:r>
          </a:p>
          <a:p>
            <a:pPr algn="ctr"/>
            <a:r>
              <a:rPr lang="ru-RU" sz="1200" dirty="0"/>
              <a:t>Сергеевич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E98C137-2630-57D9-ADA4-28A472F07915}"/>
              </a:ext>
            </a:extLst>
          </p:cNvPr>
          <p:cNvSpPr txBox="1"/>
          <p:nvPr/>
        </p:nvSpPr>
        <p:spPr>
          <a:xfrm>
            <a:off x="5024728" y="2894152"/>
            <a:ext cx="22284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200" dirty="0"/>
              <a:t>Кандидат физ. мат. наук</a:t>
            </a:r>
          </a:p>
          <a:p>
            <a:pPr algn="ctr"/>
            <a:r>
              <a:rPr lang="ru-RU" sz="1200" dirty="0"/>
              <a:t>Карпенков Дмитрий </a:t>
            </a:r>
          </a:p>
          <a:p>
            <a:pPr algn="ctr"/>
            <a:r>
              <a:rPr lang="ru-RU" sz="1200" dirty="0"/>
              <a:t>Юрьевич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20879C2-B35A-CA22-7B5F-BF98D113FDC8}"/>
              </a:ext>
            </a:extLst>
          </p:cNvPr>
          <p:cNvSpPr txBox="1"/>
          <p:nvPr/>
        </p:nvSpPr>
        <p:spPr>
          <a:xfrm>
            <a:off x="9421631" y="2894153"/>
            <a:ext cx="29269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dirty="0"/>
              <a:t>Кандидат физ. мат. наук</a:t>
            </a:r>
          </a:p>
          <a:p>
            <a:pPr algn="ctr"/>
            <a:r>
              <a:rPr lang="ru-RU" sz="1200" dirty="0"/>
              <a:t>Комлев Алексей Степанович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DF5E603-144A-840D-9F28-95672C0992A0}"/>
              </a:ext>
            </a:extLst>
          </p:cNvPr>
          <p:cNvSpPr txBox="1"/>
          <p:nvPr/>
        </p:nvSpPr>
        <p:spPr>
          <a:xfrm>
            <a:off x="7381283" y="2894153"/>
            <a:ext cx="22284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200" dirty="0"/>
              <a:t>Кандидат физ. мат. наук</a:t>
            </a:r>
          </a:p>
          <a:p>
            <a:pPr algn="ctr"/>
            <a:r>
              <a:rPr lang="ru-RU" sz="1200" dirty="0"/>
              <a:t>Макарова Людмила</a:t>
            </a:r>
          </a:p>
          <a:p>
            <a:pPr algn="ctr"/>
            <a:r>
              <a:rPr lang="ru-RU" sz="1200" dirty="0"/>
              <a:t>Александровна</a:t>
            </a:r>
          </a:p>
        </p:txBody>
      </p:sp>
      <p:pic>
        <p:nvPicPr>
          <p:cNvPr id="35" name="Рисунок 34" descr="Изображение выглядит как Человеческое лицо, одежда, человек, Лоб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79FA3B6C-6995-AB61-5467-1040315039CD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9065" y="3671514"/>
            <a:ext cx="1743550" cy="1743550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79674497-F158-0FE8-FA59-4AAD9FBA28C7}"/>
              </a:ext>
            </a:extLst>
          </p:cNvPr>
          <p:cNvSpPr txBox="1"/>
          <p:nvPr/>
        </p:nvSpPr>
        <p:spPr>
          <a:xfrm>
            <a:off x="68661" y="5483122"/>
            <a:ext cx="26019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200" dirty="0"/>
              <a:t>Проф., доктор физ. мат. наук</a:t>
            </a:r>
          </a:p>
          <a:p>
            <a:pPr algn="ctr"/>
            <a:r>
              <a:rPr lang="ru-RU" sz="1200" dirty="0"/>
              <a:t>Грановский Александр</a:t>
            </a:r>
          </a:p>
          <a:p>
            <a:pPr algn="ctr"/>
            <a:r>
              <a:rPr lang="ru-RU" sz="1200" dirty="0"/>
              <a:t>Борисович</a:t>
            </a:r>
          </a:p>
        </p:txBody>
      </p:sp>
      <p:pic>
        <p:nvPicPr>
          <p:cNvPr id="37" name="Рисунок 36" descr="Изображение выглядит как человек, Человеческое лицо, дерево, улыбк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8901CE53-B477-C159-E6F4-7AC5B04ACC5C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7073" y="3741313"/>
            <a:ext cx="1673750" cy="1673750"/>
          </a:xfrm>
          <a:prstGeom prst="rect">
            <a:avLst/>
          </a:prstGeom>
        </p:spPr>
      </p:pic>
      <p:pic>
        <p:nvPicPr>
          <p:cNvPr id="38" name="Рисунок 37" descr="Изображение выглядит как Человеческое лицо, человек, бровь, улыбк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FEA8E7F5-6E68-9262-F0DA-C74EC02FDB8C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47694" y="3726460"/>
            <a:ext cx="1673750" cy="1673750"/>
          </a:xfrm>
          <a:prstGeom prst="rect">
            <a:avLst/>
          </a:prstGeom>
        </p:spPr>
      </p:pic>
      <p:pic>
        <p:nvPicPr>
          <p:cNvPr id="39" name="Рисунок 38" descr="Изображение выглядит как человек, Человеческое лицо, одежда, улыбк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D5B95A79-C43D-96CC-DE90-2023454B9CFF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58655" y="3726460"/>
            <a:ext cx="1673750" cy="1673750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337E4E9B-54B3-F491-FE69-D2D20982002A}"/>
              </a:ext>
            </a:extLst>
          </p:cNvPr>
          <p:cNvSpPr txBox="1"/>
          <p:nvPr/>
        </p:nvSpPr>
        <p:spPr>
          <a:xfrm>
            <a:off x="7381283" y="5483122"/>
            <a:ext cx="22284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200" dirty="0"/>
              <a:t>Кандидат физ. мат. наук</a:t>
            </a:r>
          </a:p>
          <a:p>
            <a:pPr algn="ctr"/>
            <a:r>
              <a:rPr lang="ru-RU" sz="1200" dirty="0"/>
              <a:t>Харламова Анна</a:t>
            </a:r>
          </a:p>
          <a:p>
            <a:pPr algn="ctr"/>
            <a:r>
              <a:rPr lang="ru-RU" sz="1200" dirty="0"/>
              <a:t>Михайловна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BB28CD6-07FE-3360-56BF-356F83851FF6}"/>
              </a:ext>
            </a:extLst>
          </p:cNvPr>
          <p:cNvSpPr txBox="1"/>
          <p:nvPr/>
        </p:nvSpPr>
        <p:spPr>
          <a:xfrm>
            <a:off x="5097314" y="5488140"/>
            <a:ext cx="22284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200" dirty="0"/>
              <a:t>Кандидат физ. мат. наук</a:t>
            </a:r>
          </a:p>
          <a:p>
            <a:pPr algn="ctr"/>
            <a:r>
              <a:rPr lang="ru-RU" sz="1200" dirty="0" err="1"/>
              <a:t>Шапаева</a:t>
            </a:r>
            <a:r>
              <a:rPr lang="ru-RU" sz="1200" dirty="0"/>
              <a:t> Татьяна</a:t>
            </a:r>
          </a:p>
          <a:p>
            <a:pPr algn="ctr"/>
            <a:r>
              <a:rPr lang="ru-RU" sz="1200" dirty="0"/>
              <a:t>Борисовна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E825271-D59B-E218-DB89-64543708ED83}"/>
              </a:ext>
            </a:extLst>
          </p:cNvPr>
          <p:cNvSpPr txBox="1"/>
          <p:nvPr/>
        </p:nvSpPr>
        <p:spPr>
          <a:xfrm>
            <a:off x="9507392" y="5483122"/>
            <a:ext cx="2448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200" dirty="0"/>
              <a:t>Проф., доктор физ. мат. наук</a:t>
            </a:r>
          </a:p>
          <a:p>
            <a:pPr algn="ctr"/>
            <a:r>
              <a:rPr lang="ru-RU" sz="1200" dirty="0" err="1"/>
              <a:t>Ганьшина</a:t>
            </a:r>
            <a:r>
              <a:rPr lang="ru-RU" sz="1200" dirty="0"/>
              <a:t> Елена</a:t>
            </a:r>
          </a:p>
          <a:p>
            <a:pPr algn="ctr"/>
            <a:r>
              <a:rPr lang="ru-RU" sz="1200" dirty="0"/>
              <a:t>Александровна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6B093B0-3789-DD48-590F-51EDB021A5A8}"/>
              </a:ext>
            </a:extLst>
          </p:cNvPr>
          <p:cNvSpPr txBox="1"/>
          <p:nvPr/>
        </p:nvSpPr>
        <p:spPr>
          <a:xfrm>
            <a:off x="209006" y="6488668"/>
            <a:ext cx="3506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20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ru-RU" dirty="0">
                <a:solidFill>
                  <a:schemeClr val="bg1"/>
                </a:solidFill>
              </a:rPr>
              <a:t>студентов, 6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ru-RU" dirty="0">
                <a:solidFill>
                  <a:schemeClr val="bg1"/>
                </a:solidFill>
              </a:rPr>
              <a:t>аспирантов</a:t>
            </a:r>
          </a:p>
        </p:txBody>
      </p:sp>
      <p:pic>
        <p:nvPicPr>
          <p:cNvPr id="3" name="Рисунок 2" descr="Изображение выглядит как Человеческое лицо, человек, одежда, галстук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376AA80E-572C-28AA-0A68-24E585B5DEC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8719" y="3726460"/>
            <a:ext cx="1536780" cy="1673751"/>
          </a:xfrm>
          <a:prstGeom prst="rect">
            <a:avLst/>
          </a:prstGeom>
        </p:spPr>
      </p:pic>
      <p:pic>
        <p:nvPicPr>
          <p:cNvPr id="6" name="Рисунок 5" descr="Изображение выглядит как Человеческое лицо, человек, одежда, Формальная одежд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DE186864-4A6A-FE80-3C0C-F5EF77443298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8436" y="962680"/>
            <a:ext cx="1287648" cy="193147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4D8558F-0ACE-40EA-34E2-6DD4B18516C1}"/>
              </a:ext>
            </a:extLst>
          </p:cNvPr>
          <p:cNvSpPr txBox="1"/>
          <p:nvPr/>
        </p:nvSpPr>
        <p:spPr>
          <a:xfrm>
            <a:off x="2612369" y="2899170"/>
            <a:ext cx="24481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200" dirty="0"/>
              <a:t>Проф., доктор физ. мат. наук</a:t>
            </a:r>
          </a:p>
          <a:p>
            <a:pPr algn="ctr"/>
            <a:r>
              <a:rPr lang="ru-RU" sz="1200" dirty="0"/>
              <a:t>Прудников Валерий</a:t>
            </a:r>
          </a:p>
          <a:p>
            <a:pPr algn="ctr"/>
            <a:r>
              <a:rPr lang="ru-RU" sz="1200" dirty="0"/>
              <a:t>Николаевич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8F5106-F873-DBE9-D9CD-A27ADFC3EDF6}"/>
              </a:ext>
            </a:extLst>
          </p:cNvPr>
          <p:cNvSpPr txBox="1"/>
          <p:nvPr/>
        </p:nvSpPr>
        <p:spPr>
          <a:xfrm>
            <a:off x="2672434" y="5483122"/>
            <a:ext cx="24481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200" dirty="0"/>
              <a:t>Проф., доктор физ. мат. наук</a:t>
            </a:r>
          </a:p>
          <a:p>
            <a:pPr algn="ctr"/>
            <a:r>
              <a:rPr lang="ru-RU" sz="1200" dirty="0"/>
              <a:t>Зубов Виктор</a:t>
            </a:r>
          </a:p>
          <a:p>
            <a:pPr algn="ctr"/>
            <a:r>
              <a:rPr lang="ru-RU" sz="1200" dirty="0"/>
              <a:t>Евгеньевич</a:t>
            </a:r>
          </a:p>
        </p:txBody>
      </p:sp>
    </p:spTree>
    <p:extLst>
      <p:ext uri="{BB962C8B-B14F-4D97-AF65-F5344CB8AC3E}">
        <p14:creationId xmlns:p14="http://schemas.microsoft.com/office/powerpoint/2010/main" val="3655290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1">
            <a:extLst>
              <a:ext uri="{FF2B5EF4-FFF2-40B4-BE49-F238E27FC236}">
                <a16:creationId xmlns:a16="http://schemas.microsoft.com/office/drawing/2014/main" id="{221B949D-8200-F60D-BB16-0FDA51364451}"/>
              </a:ext>
            </a:extLst>
          </p:cNvPr>
          <p:cNvSpPr txBox="1">
            <a:spLocks/>
          </p:cNvSpPr>
          <p:nvPr/>
        </p:nvSpPr>
        <p:spPr>
          <a:xfrm>
            <a:off x="491792" y="116845"/>
            <a:ext cx="9766631" cy="65809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4400" dirty="0"/>
              <a:t>Основные научные направления</a:t>
            </a:r>
          </a:p>
        </p:txBody>
      </p:sp>
      <p:sp>
        <p:nvSpPr>
          <p:cNvPr id="8" name="Заголовок 1">
            <a:extLst>
              <a:ext uri="{FF2B5EF4-FFF2-40B4-BE49-F238E27FC236}">
                <a16:creationId xmlns:a16="http://schemas.microsoft.com/office/drawing/2014/main" id="{8849CD9F-E108-0D80-CD66-6CA5FD2EAD78}"/>
              </a:ext>
            </a:extLst>
          </p:cNvPr>
          <p:cNvSpPr txBox="1">
            <a:spLocks/>
          </p:cNvSpPr>
          <p:nvPr/>
        </p:nvSpPr>
        <p:spPr>
          <a:xfrm>
            <a:off x="5456113" y="757918"/>
            <a:ext cx="2539174" cy="5668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dirty="0"/>
              <a:t>Магнитооптика</a:t>
            </a:r>
          </a:p>
        </p:txBody>
      </p:sp>
      <p:sp>
        <p:nvSpPr>
          <p:cNvPr id="9" name="Заголовок 1">
            <a:extLst>
              <a:ext uri="{FF2B5EF4-FFF2-40B4-BE49-F238E27FC236}">
                <a16:creationId xmlns:a16="http://schemas.microsoft.com/office/drawing/2014/main" id="{7EACD6EB-0CC6-D08F-96D0-03EBE29EC5FC}"/>
              </a:ext>
            </a:extLst>
          </p:cNvPr>
          <p:cNvSpPr txBox="1">
            <a:spLocks/>
          </p:cNvSpPr>
          <p:nvPr/>
        </p:nvSpPr>
        <p:spPr>
          <a:xfrm>
            <a:off x="491792" y="718235"/>
            <a:ext cx="3346978" cy="88260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ru-RU" sz="2000" dirty="0"/>
              <a:t>Магнитные материалы и технологии</a:t>
            </a:r>
          </a:p>
        </p:txBody>
      </p:sp>
      <p:sp>
        <p:nvSpPr>
          <p:cNvPr id="10" name="Заголовок 1">
            <a:extLst>
              <a:ext uri="{FF2B5EF4-FFF2-40B4-BE49-F238E27FC236}">
                <a16:creationId xmlns:a16="http://schemas.microsoft.com/office/drawing/2014/main" id="{3A63989B-25FD-C4B8-5326-99A0CBEEE851}"/>
              </a:ext>
            </a:extLst>
          </p:cNvPr>
          <p:cNvSpPr txBox="1">
            <a:spLocks/>
          </p:cNvSpPr>
          <p:nvPr/>
        </p:nvSpPr>
        <p:spPr>
          <a:xfrm>
            <a:off x="9068349" y="718234"/>
            <a:ext cx="1432575" cy="5668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dirty="0"/>
              <a:t>Теория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D4B91DC-D12E-C2C2-E0AD-BD7CEF0B2F53}"/>
              </a:ext>
            </a:extLst>
          </p:cNvPr>
          <p:cNvSpPr txBox="1"/>
          <p:nvPr/>
        </p:nvSpPr>
        <p:spPr>
          <a:xfrm>
            <a:off x="238290" y="1669106"/>
            <a:ext cx="479658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>
                <a:effectLst/>
                <a:latin typeface="+mj-lt"/>
              </a:rPr>
              <a:t>Фундаментальные вопросы физики магнитных наносистем</a:t>
            </a:r>
          </a:p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+mj-lt"/>
              </a:rPr>
              <a:t>Магнитотвердые материалы и их применение</a:t>
            </a:r>
          </a:p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+mj-lt"/>
              </a:rPr>
              <a:t>Магнитные эластомеры и </a:t>
            </a:r>
            <a:r>
              <a:rPr lang="ru-RU" sz="1600" dirty="0" err="1">
                <a:latin typeface="+mj-lt"/>
              </a:rPr>
              <a:t>мультиферроики</a:t>
            </a:r>
            <a:endParaRPr lang="ru-RU" sz="1600" dirty="0">
              <a:latin typeface="+mj-lt"/>
            </a:endParaRPr>
          </a:p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+mj-lt"/>
              </a:rPr>
              <a:t>Аддитивные технологии, </a:t>
            </a:r>
            <a:r>
              <a:rPr lang="ru-RU" sz="1600" dirty="0" err="1">
                <a:latin typeface="+mj-lt"/>
              </a:rPr>
              <a:t>нейроморфные</a:t>
            </a:r>
            <a:r>
              <a:rPr lang="ru-RU" sz="1600" dirty="0">
                <a:latin typeface="+mj-lt"/>
              </a:rPr>
              <a:t> структуры</a:t>
            </a:r>
          </a:p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+mj-lt"/>
              </a:rPr>
              <a:t>Магнитометрия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1600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1600" dirty="0"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606024F-94D2-BE3B-C310-1CE9679D7D1D}"/>
              </a:ext>
            </a:extLst>
          </p:cNvPr>
          <p:cNvSpPr txBox="1"/>
          <p:nvPr/>
        </p:nvSpPr>
        <p:spPr>
          <a:xfrm>
            <a:off x="5082963" y="1669106"/>
            <a:ext cx="401614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>
                <a:effectLst/>
                <a:latin typeface="+mj-lt"/>
              </a:rPr>
              <a:t>Динамика доменных границ</a:t>
            </a:r>
          </a:p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+mj-lt"/>
              </a:rPr>
              <a:t>Магнитооптическая спектроскопия</a:t>
            </a:r>
          </a:p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+mj-lt"/>
              </a:rPr>
              <a:t>Магнитооптические свойства многослойных структур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1600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1600" dirty="0">
              <a:latin typeface="+mj-l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0AF4E19-ADAD-7655-17DB-CD1F1281FB65}"/>
              </a:ext>
            </a:extLst>
          </p:cNvPr>
          <p:cNvSpPr txBox="1"/>
          <p:nvPr/>
        </p:nvSpPr>
        <p:spPr>
          <a:xfrm>
            <a:off x="8778045" y="1669106"/>
            <a:ext cx="3074209" cy="1297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+mj-lt"/>
              </a:rPr>
              <a:t>Теория магнитных свойств композитных материалов</a:t>
            </a:r>
            <a:endParaRPr lang="en-US" sz="1600" dirty="0">
              <a:latin typeface="+mj-lt"/>
            </a:endParaRPr>
          </a:p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 err="1">
                <a:latin typeface="+mj-lt"/>
              </a:rPr>
              <a:t>Спинтроника</a:t>
            </a:r>
            <a:endParaRPr lang="ru-RU" sz="1600" dirty="0">
              <a:latin typeface="+mj-lt"/>
            </a:endParaRPr>
          </a:p>
        </p:txBody>
      </p:sp>
      <p:pic>
        <p:nvPicPr>
          <p:cNvPr id="24" name="Рисунок 23" descr="Изображение выглядит как монохромный, риф, шаблон, снимок экран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4F9EE3A3-BFA3-4F0F-3E4F-4628B789AE7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00376" y="5117043"/>
            <a:ext cx="1079584" cy="921472"/>
          </a:xfrm>
          <a:prstGeom prst="rect">
            <a:avLst/>
          </a:prstGeom>
        </p:spPr>
      </p:pic>
      <p:pic>
        <p:nvPicPr>
          <p:cNvPr id="30" name="Рисунок 29" descr="Изображение выглядит как линия, снимок экрана, Шрифт, График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D773EBFD-2C10-7AB0-3C29-439E6607464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3204057" y="3297237"/>
            <a:ext cx="2285854" cy="1016428"/>
          </a:xfrm>
          <a:prstGeom prst="rect">
            <a:avLst/>
          </a:prstGeom>
        </p:spPr>
      </p:pic>
      <p:pic>
        <p:nvPicPr>
          <p:cNvPr id="34" name="Рисунок 33" descr="Изображение выглядит как Красочность, Детское искусство, картина, искусство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761D3A4F-5F67-0773-E47D-94F50BEB847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5058" y="4908313"/>
            <a:ext cx="1259166" cy="921472"/>
          </a:xfrm>
          <a:prstGeom prst="rect">
            <a:avLst/>
          </a:prstGeom>
        </p:spPr>
      </p:pic>
      <p:sp>
        <p:nvSpPr>
          <p:cNvPr id="44" name="Овал 43">
            <a:extLst>
              <a:ext uri="{FF2B5EF4-FFF2-40B4-BE49-F238E27FC236}">
                <a16:creationId xmlns:a16="http://schemas.microsoft.com/office/drawing/2014/main" id="{45BADD77-CCC7-BD5E-6C72-C9FE266EC8E5}"/>
              </a:ext>
            </a:extLst>
          </p:cNvPr>
          <p:cNvSpPr/>
          <p:nvPr/>
        </p:nvSpPr>
        <p:spPr>
          <a:xfrm>
            <a:off x="5580347" y="3502465"/>
            <a:ext cx="1628055" cy="1628705"/>
          </a:xfrm>
          <a:prstGeom prst="ellipse">
            <a:avLst/>
          </a:prstGeom>
          <a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6B45A66F-6A8C-3E5C-04D3-C1F1562E1893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62817" y="4705843"/>
            <a:ext cx="1996735" cy="1383183"/>
          </a:xfrm>
          <a:prstGeom prst="rect">
            <a:avLst/>
          </a:prstGeom>
        </p:spPr>
      </p:pic>
      <p:cxnSp>
        <p:nvCxnSpPr>
          <p:cNvPr id="51" name="Прямая соединительная линия 50">
            <a:extLst>
              <a:ext uri="{FF2B5EF4-FFF2-40B4-BE49-F238E27FC236}">
                <a16:creationId xmlns:a16="http://schemas.microsoft.com/office/drawing/2014/main" id="{D3AF4F97-A1F1-B415-2406-569E446D67F7}"/>
              </a:ext>
            </a:extLst>
          </p:cNvPr>
          <p:cNvCxnSpPr/>
          <p:nvPr/>
        </p:nvCxnSpPr>
        <p:spPr>
          <a:xfrm>
            <a:off x="5020785" y="1002640"/>
            <a:ext cx="0" cy="52507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Прямая соединительная линия 51">
            <a:extLst>
              <a:ext uri="{FF2B5EF4-FFF2-40B4-BE49-F238E27FC236}">
                <a16:creationId xmlns:a16="http://schemas.microsoft.com/office/drawing/2014/main" id="{1B2C6CD7-5E6D-F540-66B2-A8AB5B086973}"/>
              </a:ext>
            </a:extLst>
          </p:cNvPr>
          <p:cNvCxnSpPr/>
          <p:nvPr/>
        </p:nvCxnSpPr>
        <p:spPr>
          <a:xfrm>
            <a:off x="8778045" y="1002640"/>
            <a:ext cx="0" cy="52507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4" name="Рисунок 53" descr="Изображение выглядит как черный, черно-белый, монохромный, снимок экран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E4699B2B-6F17-32CB-2C53-CBE5C830CF0A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35564" y="5653197"/>
            <a:ext cx="3444317" cy="587513"/>
          </a:xfrm>
          <a:prstGeom prst="rect">
            <a:avLst/>
          </a:prstGeom>
        </p:spPr>
      </p:pic>
      <p:sp>
        <p:nvSpPr>
          <p:cNvPr id="58" name="Овал 57">
            <a:extLst>
              <a:ext uri="{FF2B5EF4-FFF2-40B4-BE49-F238E27FC236}">
                <a16:creationId xmlns:a16="http://schemas.microsoft.com/office/drawing/2014/main" id="{9D2558FE-597E-EF0D-92FE-C90179BD7422}"/>
              </a:ext>
            </a:extLst>
          </p:cNvPr>
          <p:cNvSpPr/>
          <p:nvPr/>
        </p:nvSpPr>
        <p:spPr>
          <a:xfrm>
            <a:off x="7273388" y="3505852"/>
            <a:ext cx="638468" cy="638468"/>
          </a:xfrm>
          <a:prstGeom prst="ellipse">
            <a:avLst/>
          </a:prstGeom>
          <a:blipFill dpi="0" rotWithShape="1"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59" name="Овал 58">
            <a:extLst>
              <a:ext uri="{FF2B5EF4-FFF2-40B4-BE49-F238E27FC236}">
                <a16:creationId xmlns:a16="http://schemas.microsoft.com/office/drawing/2014/main" id="{BAB4B540-96B7-4846-5315-D1CFF7575F87}"/>
              </a:ext>
            </a:extLst>
          </p:cNvPr>
          <p:cNvSpPr/>
          <p:nvPr/>
        </p:nvSpPr>
        <p:spPr>
          <a:xfrm>
            <a:off x="7321471" y="4275552"/>
            <a:ext cx="638468" cy="638468"/>
          </a:xfrm>
          <a:prstGeom prst="ellipse">
            <a:avLst/>
          </a:prstGeom>
          <a:blipFill dpi="0" rotWithShape="1"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r="1207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0" name="Овал 59">
            <a:extLst>
              <a:ext uri="{FF2B5EF4-FFF2-40B4-BE49-F238E27FC236}">
                <a16:creationId xmlns:a16="http://schemas.microsoft.com/office/drawing/2014/main" id="{A7FDF161-438B-18E9-6306-09CA6827E9F7}"/>
              </a:ext>
            </a:extLst>
          </p:cNvPr>
          <p:cNvSpPr/>
          <p:nvPr/>
        </p:nvSpPr>
        <p:spPr>
          <a:xfrm>
            <a:off x="6875439" y="4947590"/>
            <a:ext cx="638467" cy="638467"/>
          </a:xfrm>
          <a:prstGeom prst="ellipse">
            <a:avLst/>
          </a:prstGeom>
          <a:blipFill dpi="0" rotWithShape="1"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1435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61" name="Рисунок 60" descr="Изображение выглядит как текст, снимок экрана, Шрифт, диаграмм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9594A63C-6A42-9C6D-F331-C86C5C104521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81710" y="3190525"/>
            <a:ext cx="3063917" cy="2462672"/>
          </a:xfrm>
          <a:prstGeom prst="rect">
            <a:avLst/>
          </a:prstGeom>
        </p:spPr>
      </p:pic>
      <p:sp>
        <p:nvSpPr>
          <p:cNvPr id="63" name="TextBox 62">
            <a:extLst>
              <a:ext uri="{FF2B5EF4-FFF2-40B4-BE49-F238E27FC236}">
                <a16:creationId xmlns:a16="http://schemas.microsoft.com/office/drawing/2014/main" id="{5DEFEB74-AB7C-8BE0-CFA8-E21F9E171255}"/>
              </a:ext>
            </a:extLst>
          </p:cNvPr>
          <p:cNvSpPr txBox="1"/>
          <p:nvPr/>
        </p:nvSpPr>
        <p:spPr>
          <a:xfrm>
            <a:off x="9135950" y="5617182"/>
            <a:ext cx="27299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Clr>
                <a:schemeClr val="accent1">
                  <a:lumMod val="75000"/>
                </a:schemeClr>
              </a:buClr>
            </a:pPr>
            <a:r>
              <a:rPr lang="ru-RU" sz="1200" dirty="0" err="1">
                <a:latin typeface="+mj-lt"/>
              </a:rPr>
              <a:t>Мемристор</a:t>
            </a:r>
            <a:r>
              <a:rPr lang="ru-RU" sz="1200" dirty="0">
                <a:latin typeface="+mj-lt"/>
              </a:rPr>
              <a:t> на основе магнитного нанокомпозита</a:t>
            </a:r>
          </a:p>
        </p:txBody>
      </p:sp>
    </p:spTree>
    <p:extLst>
      <p:ext uri="{BB962C8B-B14F-4D97-AF65-F5344CB8AC3E}">
        <p14:creationId xmlns:p14="http://schemas.microsoft.com/office/powerpoint/2010/main" val="2553628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D2AC5B0-181B-1CB9-3A81-98BC42618BDE}"/>
              </a:ext>
            </a:extLst>
          </p:cNvPr>
          <p:cNvSpPr txBox="1"/>
          <p:nvPr/>
        </p:nvSpPr>
        <p:spPr>
          <a:xfrm>
            <a:off x="491794" y="1237646"/>
            <a:ext cx="7410259" cy="2220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5000"/>
              </a:lnSpc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/>
              <a:t>Исследования свойств наночастиц и наноматериалов</a:t>
            </a:r>
          </a:p>
          <a:p>
            <a:pPr marL="285750" indent="-285750">
              <a:lnSpc>
                <a:spcPct val="125000"/>
              </a:lnSpc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/>
              <a:t>Исследование </a:t>
            </a:r>
            <a:r>
              <a:rPr lang="ru-RU" sz="1600" dirty="0" err="1"/>
              <a:t>магнитоструктурных</a:t>
            </a:r>
            <a:r>
              <a:rPr lang="ru-RU" sz="1600" dirty="0"/>
              <a:t> переходов</a:t>
            </a:r>
          </a:p>
          <a:p>
            <a:pPr marL="285750" indent="-285750">
              <a:lnSpc>
                <a:spcPct val="125000"/>
              </a:lnSpc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 err="1"/>
              <a:t>Магнитореологические</a:t>
            </a:r>
            <a:r>
              <a:rPr lang="ru-RU" sz="1600" dirty="0"/>
              <a:t> материалы</a:t>
            </a:r>
          </a:p>
          <a:p>
            <a:pPr marL="285750" indent="-285750">
              <a:lnSpc>
                <a:spcPct val="125000"/>
              </a:lnSpc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/>
              <a:t>Исследования аморфных </a:t>
            </a:r>
            <a:r>
              <a:rPr lang="ru-RU" sz="1600" dirty="0" err="1"/>
              <a:t>микропроводов</a:t>
            </a:r>
            <a:endParaRPr lang="ru-RU" sz="1600" dirty="0"/>
          </a:p>
          <a:p>
            <a:pPr marL="285750" indent="-285750">
              <a:lnSpc>
                <a:spcPct val="125000"/>
              </a:lnSpc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/>
              <a:t>Исследования магнитоэлектрических свойств композитных структур</a:t>
            </a:r>
          </a:p>
          <a:p>
            <a:pPr marL="285750" indent="-285750">
              <a:lnSpc>
                <a:spcPct val="125000"/>
              </a:lnSpc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</a:pPr>
            <a:r>
              <a:rPr lang="ru-RU" sz="1600" dirty="0"/>
              <a:t>Исследование магнитных свойств редкоземельных металлов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4EFB9F32-0E97-0BCC-32C0-8E9CB025B1D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7693" y="3813198"/>
            <a:ext cx="3223160" cy="2200664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6766E2AF-2B17-A7BD-31FA-DAFB0373FF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6350" y="734596"/>
            <a:ext cx="1688135" cy="2384939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0B674AFE-6C01-270E-F5FB-A6E9930A6A3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73879" y="3863157"/>
            <a:ext cx="3338013" cy="2088844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266296CC-2415-8DFD-D679-B582677FA298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17237" y="3996080"/>
            <a:ext cx="3501060" cy="194535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14C0FB9-F6BF-0597-1FD4-593598B934F9}"/>
              </a:ext>
            </a:extLst>
          </p:cNvPr>
          <p:cNvSpPr txBox="1"/>
          <p:nvPr/>
        </p:nvSpPr>
        <p:spPr>
          <a:xfrm>
            <a:off x="209006" y="6488668"/>
            <a:ext cx="9777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Nanomaterials 2021, 11, 274; </a:t>
            </a:r>
            <a:r>
              <a:rPr lang="en-US" dirty="0" err="1">
                <a:solidFill>
                  <a:schemeClr val="bg1"/>
                </a:solidFill>
              </a:rPr>
              <a:t>Materialia</a:t>
            </a:r>
            <a:r>
              <a:rPr lang="en-US" dirty="0">
                <a:solidFill>
                  <a:schemeClr val="bg1"/>
                </a:solidFill>
              </a:rPr>
              <a:t> 18 (2021) 101166; Physics Open 7 (2021) 100063 </a:t>
            </a:r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21" name="Рисунок 20" descr="Изображение выглядит как дизайн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0C9F8067-FFB7-4FC4-9D8E-226D8F7789E0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66724" y="315843"/>
            <a:ext cx="3547314" cy="3547314"/>
          </a:xfrm>
          <a:prstGeom prst="rect">
            <a:avLst/>
          </a:prstGeom>
        </p:spPr>
      </p:pic>
      <p:sp>
        <p:nvSpPr>
          <p:cNvPr id="24" name="Заголовок 1">
            <a:extLst>
              <a:ext uri="{FF2B5EF4-FFF2-40B4-BE49-F238E27FC236}">
                <a16:creationId xmlns:a16="http://schemas.microsoft.com/office/drawing/2014/main" id="{8C00F214-75BE-81FA-D6F9-A056F6BF3436}"/>
              </a:ext>
            </a:extLst>
          </p:cNvPr>
          <p:cNvSpPr txBox="1">
            <a:spLocks/>
          </p:cNvSpPr>
          <p:nvPr/>
        </p:nvSpPr>
        <p:spPr>
          <a:xfrm>
            <a:off x="491794" y="277201"/>
            <a:ext cx="11700206" cy="858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4400" dirty="0"/>
              <a:t>Магнитные материалы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5688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Объект 5">
            <a:extLst>
              <a:ext uri="{FF2B5EF4-FFF2-40B4-BE49-F238E27FC236}">
                <a16:creationId xmlns:a16="http://schemas.microsoft.com/office/drawing/2014/main" id="{0C358462-A337-9FDF-1042-7D16DE811F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621" y="1159701"/>
            <a:ext cx="5628249" cy="4886874"/>
          </a:xfrm>
        </p:spPr>
        <p:txBody>
          <a:bodyPr>
            <a:normAutofit/>
          </a:bodyPr>
          <a:lstStyle/>
          <a:p>
            <a:pPr>
              <a:buClr>
                <a:schemeClr val="accent1">
                  <a:lumMod val="75000"/>
                </a:schemeClr>
              </a:buClr>
            </a:pPr>
            <a:r>
              <a:rPr lang="ru-RU" sz="2000" dirty="0">
                <a:latin typeface="+mj-lt"/>
              </a:rPr>
              <a:t>Проблема исследования микроструктуры объемных образцов</a:t>
            </a:r>
          </a:p>
        </p:txBody>
      </p:sp>
      <p:sp>
        <p:nvSpPr>
          <p:cNvPr id="7" name="Объект 6">
            <a:extLst>
              <a:ext uri="{FF2B5EF4-FFF2-40B4-BE49-F238E27FC236}">
                <a16:creationId xmlns:a16="http://schemas.microsoft.com/office/drawing/2014/main" id="{8881531E-74EF-EE1D-8A14-A2850EF2AE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1854" y="1185072"/>
            <a:ext cx="5451806" cy="4861502"/>
          </a:xfrm>
        </p:spPr>
        <p:txBody>
          <a:bodyPr>
            <a:normAutofit/>
          </a:bodyPr>
          <a:lstStyle/>
          <a:p>
            <a:pPr>
              <a:buClr>
                <a:schemeClr val="accent1">
                  <a:lumMod val="75000"/>
                </a:schemeClr>
              </a:buClr>
            </a:pPr>
            <a:r>
              <a:rPr lang="ru-RU" sz="2000" dirty="0">
                <a:latin typeface="+mj-lt"/>
              </a:rPr>
              <a:t>Проблема магнитных фазовых переходов 1-го рода</a:t>
            </a:r>
          </a:p>
        </p:txBody>
      </p:sp>
      <p:pic>
        <p:nvPicPr>
          <p:cNvPr id="11" name="Рисунок 10" descr="Изображение выглядит как металлоизделия, винт, крепление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5D0C1F49-A3E8-C0BF-86B9-8B707B8CADB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5351" y="4283922"/>
            <a:ext cx="1957754" cy="1957754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6053F4AA-38A0-992D-899C-AB8693165D3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49634" y="4130143"/>
            <a:ext cx="2263738" cy="2163038"/>
          </a:xfrm>
          <a:prstGeom prst="rect">
            <a:avLst/>
          </a:prstGeom>
        </p:spPr>
      </p:pic>
      <p:pic>
        <p:nvPicPr>
          <p:cNvPr id="13" name="Picture 2">
            <a:extLst>
              <a:ext uri="{FF2B5EF4-FFF2-40B4-BE49-F238E27FC236}">
                <a16:creationId xmlns:a16="http://schemas.microsoft.com/office/drawing/2014/main" id="{4BCF8FBD-376F-DAF0-4BFB-C60A9D39E5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09066" y="4526266"/>
            <a:ext cx="2549033" cy="1623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Рисунок 15" descr="Изображение выглядит как снимок экрана, дизайн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7718182C-75F0-6CF2-1F3B-AF641DA951A8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9418" y="4254860"/>
            <a:ext cx="3784562" cy="2015878"/>
          </a:xfrm>
          <a:prstGeom prst="rect">
            <a:avLst/>
          </a:prstGeom>
        </p:spPr>
      </p:pic>
      <p:cxnSp>
        <p:nvCxnSpPr>
          <p:cNvPr id="17" name="Прямая соединительная линия 16">
            <a:extLst>
              <a:ext uri="{FF2B5EF4-FFF2-40B4-BE49-F238E27FC236}">
                <a16:creationId xmlns:a16="http://schemas.microsoft.com/office/drawing/2014/main" id="{A71A266E-B4DF-9A5B-CF2C-89124C656AA8}"/>
              </a:ext>
            </a:extLst>
          </p:cNvPr>
          <p:cNvCxnSpPr>
            <a:cxnSpLocks/>
          </p:cNvCxnSpPr>
          <p:nvPr/>
        </p:nvCxnSpPr>
        <p:spPr>
          <a:xfrm flipH="1">
            <a:off x="6049352" y="1270958"/>
            <a:ext cx="1881" cy="497744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C30C743D-5BC7-26D9-DBC2-4B381446C543}"/>
              </a:ext>
            </a:extLst>
          </p:cNvPr>
          <p:cNvSpPr txBox="1"/>
          <p:nvPr/>
        </p:nvSpPr>
        <p:spPr>
          <a:xfrm>
            <a:off x="646449" y="2130573"/>
            <a:ext cx="525170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ru-RU" sz="1400" dirty="0"/>
              <a:t>Современные</a:t>
            </a:r>
            <a:r>
              <a:rPr lang="ru-RU" sz="1400" baseline="0" dirty="0"/>
              <a:t> методики способны визуализировать только поверхностное магнитное состояние образца</a:t>
            </a:r>
            <a:endParaRPr lang="ru-RU" sz="1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940A5EB-FE59-C28D-39D7-84288F46920D}"/>
              </a:ext>
            </a:extLst>
          </p:cNvPr>
          <p:cNvSpPr txBox="1"/>
          <p:nvPr/>
        </p:nvSpPr>
        <p:spPr>
          <a:xfrm>
            <a:off x="657084" y="2860496"/>
            <a:ext cx="535770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ru-RU" sz="1400" dirty="0" err="1"/>
              <a:t>Внутриобъемная</a:t>
            </a:r>
            <a:r>
              <a:rPr lang="ru-RU" sz="1400" dirty="0"/>
              <a:t> микромагнитная структура определяется множеством факторов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D1AF70A-F3CF-98A2-6D27-5203597049C5}"/>
              </a:ext>
            </a:extLst>
          </p:cNvPr>
          <p:cNvSpPr txBox="1"/>
          <p:nvPr/>
        </p:nvSpPr>
        <p:spPr>
          <a:xfrm>
            <a:off x="677522" y="3492414"/>
            <a:ext cx="535770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ru-RU" sz="1400" dirty="0"/>
              <a:t>Невозможно предсказать условия, при которых бы реализовывалась необходимая для применений структура</a:t>
            </a:r>
          </a:p>
        </p:txBody>
      </p:sp>
      <p:sp>
        <p:nvSpPr>
          <p:cNvPr id="26" name="Стрелка: изогнутая вправо 25">
            <a:extLst>
              <a:ext uri="{FF2B5EF4-FFF2-40B4-BE49-F238E27FC236}">
                <a16:creationId xmlns:a16="http://schemas.microsoft.com/office/drawing/2014/main" id="{A059BE13-3B77-EE53-9D6C-E97E5EC0556F}"/>
              </a:ext>
            </a:extLst>
          </p:cNvPr>
          <p:cNvSpPr/>
          <p:nvPr/>
        </p:nvSpPr>
        <p:spPr>
          <a:xfrm>
            <a:off x="146711" y="2178384"/>
            <a:ext cx="395696" cy="858399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038F262-C7C8-7170-C632-5B0D2EB48EC8}"/>
              </a:ext>
            </a:extLst>
          </p:cNvPr>
          <p:cNvSpPr txBox="1"/>
          <p:nvPr/>
        </p:nvSpPr>
        <p:spPr>
          <a:xfrm>
            <a:off x="6636465" y="2130573"/>
            <a:ext cx="53145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ru-RU" sz="1400" dirty="0"/>
              <a:t>Механизм </a:t>
            </a:r>
            <a:r>
              <a:rPr lang="ru-RU" sz="1400" dirty="0" err="1"/>
              <a:t>магнитоструктурного</a:t>
            </a:r>
            <a:r>
              <a:rPr lang="ru-RU" sz="1400" dirty="0"/>
              <a:t> фазового перехода 1-го рода до сих пор не объяснен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393B0AB-9A83-6F67-11D3-DC8E7E0DCB83}"/>
              </a:ext>
            </a:extLst>
          </p:cNvPr>
          <p:cNvSpPr txBox="1"/>
          <p:nvPr/>
        </p:nvSpPr>
        <p:spPr>
          <a:xfrm>
            <a:off x="6609066" y="2860496"/>
            <a:ext cx="554189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/>
              <a:t>Отсутствует </a:t>
            </a:r>
            <a:r>
              <a:rPr lang="ru-RU" sz="1400" dirty="0" err="1"/>
              <a:t>первопринципная</a:t>
            </a:r>
            <a:r>
              <a:rPr lang="ru-RU" sz="1400" dirty="0"/>
              <a:t> теория, которая описывала бы рассматриваемое явление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0925D25-5B81-43CB-67D6-B15344CAA055}"/>
              </a:ext>
            </a:extLst>
          </p:cNvPr>
          <p:cNvSpPr txBox="1"/>
          <p:nvPr/>
        </p:nvSpPr>
        <p:spPr>
          <a:xfrm>
            <a:off x="6622596" y="3492414"/>
            <a:ext cx="53284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ru-RU" sz="1400" dirty="0"/>
              <a:t>Невозможно предсказать состав сплава, который обладал бы желаемыми свойствами</a:t>
            </a:r>
          </a:p>
        </p:txBody>
      </p:sp>
      <p:sp>
        <p:nvSpPr>
          <p:cNvPr id="33" name="Стрелка: изогнутая вправо 32">
            <a:extLst>
              <a:ext uri="{FF2B5EF4-FFF2-40B4-BE49-F238E27FC236}">
                <a16:creationId xmlns:a16="http://schemas.microsoft.com/office/drawing/2014/main" id="{14AF7102-5578-A888-F8BC-199B712F42DC}"/>
              </a:ext>
            </a:extLst>
          </p:cNvPr>
          <p:cNvSpPr/>
          <p:nvPr/>
        </p:nvSpPr>
        <p:spPr>
          <a:xfrm>
            <a:off x="159725" y="3136514"/>
            <a:ext cx="395696" cy="858400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4" name="Стрелка: изогнутая вправо 33">
            <a:extLst>
              <a:ext uri="{FF2B5EF4-FFF2-40B4-BE49-F238E27FC236}">
                <a16:creationId xmlns:a16="http://schemas.microsoft.com/office/drawing/2014/main" id="{5EFCC6C9-134C-4D09-2C1E-77CC7F109078}"/>
              </a:ext>
            </a:extLst>
          </p:cNvPr>
          <p:cNvSpPr/>
          <p:nvPr/>
        </p:nvSpPr>
        <p:spPr>
          <a:xfrm>
            <a:off x="6135343" y="2178384"/>
            <a:ext cx="395696" cy="858399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5" name="Стрелка: изогнутая вправо 34">
            <a:extLst>
              <a:ext uri="{FF2B5EF4-FFF2-40B4-BE49-F238E27FC236}">
                <a16:creationId xmlns:a16="http://schemas.microsoft.com/office/drawing/2014/main" id="{915F0A66-1E9E-5356-00C1-12149CDE6720}"/>
              </a:ext>
            </a:extLst>
          </p:cNvPr>
          <p:cNvSpPr/>
          <p:nvPr/>
        </p:nvSpPr>
        <p:spPr>
          <a:xfrm>
            <a:off x="6148357" y="3136514"/>
            <a:ext cx="395696" cy="858400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6" name="Заголовок 1">
            <a:extLst>
              <a:ext uri="{FF2B5EF4-FFF2-40B4-BE49-F238E27FC236}">
                <a16:creationId xmlns:a16="http://schemas.microsoft.com/office/drawing/2014/main" id="{53064ABD-5145-1819-5688-1BBBE4845815}"/>
              </a:ext>
            </a:extLst>
          </p:cNvPr>
          <p:cNvSpPr txBox="1">
            <a:spLocks/>
          </p:cNvSpPr>
          <p:nvPr/>
        </p:nvSpPr>
        <p:spPr>
          <a:xfrm>
            <a:off x="491794" y="365913"/>
            <a:ext cx="11700206" cy="858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Решаемые проблемы</a:t>
            </a:r>
          </a:p>
        </p:txBody>
      </p:sp>
      <p:sp>
        <p:nvSpPr>
          <p:cNvPr id="37" name="Заголовок 1">
            <a:extLst>
              <a:ext uri="{FF2B5EF4-FFF2-40B4-BE49-F238E27FC236}">
                <a16:creationId xmlns:a16="http://schemas.microsoft.com/office/drawing/2014/main" id="{E89526FC-939C-58FD-E8C8-AAA549AB0D3C}"/>
              </a:ext>
            </a:extLst>
          </p:cNvPr>
          <p:cNvSpPr txBox="1">
            <a:spLocks/>
          </p:cNvSpPr>
          <p:nvPr/>
        </p:nvSpPr>
        <p:spPr>
          <a:xfrm>
            <a:off x="917628" y="28123"/>
            <a:ext cx="4798040" cy="4926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800" dirty="0"/>
              <a:t>Магнитные материалы и технологии</a:t>
            </a:r>
          </a:p>
        </p:txBody>
      </p:sp>
    </p:spTree>
    <p:extLst>
      <p:ext uri="{BB962C8B-B14F-4D97-AF65-F5344CB8AC3E}">
        <p14:creationId xmlns:p14="http://schemas.microsoft.com/office/powerpoint/2010/main" val="1517802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s://artikel-teknologi.com/wp-content/uploads/2016/11/IMG_2545.jpg">
            <a:extLst>
              <a:ext uri="{FF2B5EF4-FFF2-40B4-BE49-F238E27FC236}">
                <a16:creationId xmlns:a16="http://schemas.microsoft.com/office/drawing/2014/main" id="{421E9D67-6B97-C29C-5714-A7173B824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23038" y="747639"/>
            <a:ext cx="2563482" cy="179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84066F3C-BB72-3062-798C-2ED50CBCF11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78697" y="4522190"/>
            <a:ext cx="2109337" cy="1633891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AAFF58B4-6FCB-46C3-5CF5-30F2F2694E1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18977" y="2602374"/>
            <a:ext cx="2271366" cy="186368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65F63D1-7E93-7D75-D8F6-8ADA1E2E8E20}"/>
              </a:ext>
            </a:extLst>
          </p:cNvPr>
          <p:cNvSpPr txBox="1"/>
          <p:nvPr/>
        </p:nvSpPr>
        <p:spPr>
          <a:xfrm>
            <a:off x="5866473" y="640380"/>
            <a:ext cx="164817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ru-RU" sz="2000" dirty="0">
                <a:latin typeface="+mj-lt"/>
              </a:rPr>
              <a:t>Медицина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7675CF-6D0D-0715-A935-298B3336AEC4}"/>
              </a:ext>
            </a:extLst>
          </p:cNvPr>
          <p:cNvSpPr txBox="1"/>
          <p:nvPr/>
        </p:nvSpPr>
        <p:spPr>
          <a:xfrm>
            <a:off x="88811" y="1357418"/>
            <a:ext cx="47283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ru-RU" sz="2000" dirty="0">
                <a:latin typeface="+mj-lt"/>
              </a:rPr>
              <a:t>Микроэлектроника и сенсорика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6490F0-FDBC-99AC-C968-96573BBF3E76}"/>
              </a:ext>
            </a:extLst>
          </p:cNvPr>
          <p:cNvSpPr txBox="1"/>
          <p:nvPr/>
        </p:nvSpPr>
        <p:spPr>
          <a:xfrm>
            <a:off x="9323038" y="178634"/>
            <a:ext cx="24727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ru-RU" sz="2000" dirty="0">
                <a:latin typeface="+mj-lt"/>
              </a:rPr>
              <a:t>Электротехника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691F3AA-282A-7040-6BA6-7BCC8D19DB5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09680" y="4113160"/>
            <a:ext cx="2319696" cy="1577782"/>
          </a:xfrm>
          <a:prstGeom prst="rect">
            <a:avLst/>
          </a:prstGeom>
        </p:spPr>
      </p:pic>
      <p:pic>
        <p:nvPicPr>
          <p:cNvPr id="1028" name="Picture 4" descr="Numerical Studies on Magnetic Driven Targeted Drug Delivery in Human  Vasculature | Journal of the Indian Institute of Science">
            <a:extLst>
              <a:ext uri="{FF2B5EF4-FFF2-40B4-BE49-F238E27FC236}">
                <a16:creationId xmlns:a16="http://schemas.microsoft.com/office/drawing/2014/main" id="{171A6622-39C6-00FD-CC3F-B1FBD27A6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62552" y="1258888"/>
            <a:ext cx="3885471" cy="2622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46D9FF-B18C-6E2F-08A2-3CCA2D22113D}"/>
              </a:ext>
            </a:extLst>
          </p:cNvPr>
          <p:cNvSpPr txBox="1"/>
          <p:nvPr/>
        </p:nvSpPr>
        <p:spPr>
          <a:xfrm>
            <a:off x="5452066" y="3448707"/>
            <a:ext cx="24283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latin typeface="+mj-lt"/>
              </a:rPr>
              <a:t>Адресная доставка лекарств и гипертермия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EAFB09-AFCE-B028-D185-4A72AB48C3B1}"/>
              </a:ext>
            </a:extLst>
          </p:cNvPr>
          <p:cNvSpPr txBox="1"/>
          <p:nvPr/>
        </p:nvSpPr>
        <p:spPr>
          <a:xfrm>
            <a:off x="6173311" y="5757569"/>
            <a:ext cx="21038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latin typeface="+mj-lt"/>
              </a:rPr>
              <a:t>Функциональные импланты</a:t>
            </a:r>
          </a:p>
        </p:txBody>
      </p:sp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30387E3A-1287-40E9-C426-35DA798CB8F8}"/>
              </a:ext>
            </a:extLst>
          </p:cNvPr>
          <p:cNvCxnSpPr>
            <a:cxnSpLocks/>
          </p:cNvCxnSpPr>
          <p:nvPr/>
        </p:nvCxnSpPr>
        <p:spPr>
          <a:xfrm flipH="1">
            <a:off x="8823319" y="365913"/>
            <a:ext cx="31546" cy="590996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854A341D-8F8E-E337-166D-92F9C9C78AC4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5458" y="1843799"/>
            <a:ext cx="4379903" cy="2465622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2AA5AF6D-6750-09CD-4C88-F3A0FE7D38D7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77236" y="4541659"/>
            <a:ext cx="2805904" cy="171596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49530BE-429F-8EDF-28E0-CD12A70D7E6B}"/>
              </a:ext>
            </a:extLst>
          </p:cNvPr>
          <p:cNvSpPr txBox="1"/>
          <p:nvPr/>
        </p:nvSpPr>
        <p:spPr>
          <a:xfrm>
            <a:off x="206188" y="6488668"/>
            <a:ext cx="108734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>
                <a:solidFill>
                  <a:schemeClr val="bg1"/>
                </a:solidFill>
              </a:rPr>
              <a:t>Nature </a:t>
            </a:r>
            <a:r>
              <a:rPr lang="fr-FR" sz="1600" dirty="0" err="1">
                <a:solidFill>
                  <a:schemeClr val="bg1"/>
                </a:solidFill>
              </a:rPr>
              <a:t>Energy</a:t>
            </a:r>
            <a:r>
              <a:rPr lang="fr-FR" sz="1600" dirty="0">
                <a:solidFill>
                  <a:schemeClr val="bg1"/>
                </a:solidFill>
              </a:rPr>
              <a:t> volume 4, 68–74 (2019)</a:t>
            </a:r>
            <a:r>
              <a:rPr lang="en-US" sz="1600" dirty="0">
                <a:solidFill>
                  <a:schemeClr val="bg1"/>
                </a:solidFill>
              </a:rPr>
              <a:t>; https://artikel-teknologi.com/; </a:t>
            </a:r>
            <a:r>
              <a:rPr lang="en-US" sz="1600" dirty="0" err="1">
                <a:solidFill>
                  <a:schemeClr val="bg1"/>
                </a:solidFill>
              </a:rPr>
              <a:t>Jpn</a:t>
            </a:r>
            <a:r>
              <a:rPr lang="en-US" sz="1600" dirty="0">
                <a:solidFill>
                  <a:schemeClr val="bg1"/>
                </a:solidFill>
              </a:rPr>
              <a:t>. J. Appl. Phys. 57, 06HJ05 (2018)</a:t>
            </a:r>
            <a:endParaRPr lang="ru-RU" sz="1600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01899F6-C8E3-E2D0-4F79-26F3B35546B6}"/>
              </a:ext>
            </a:extLst>
          </p:cNvPr>
          <p:cNvSpPr txBox="1"/>
          <p:nvPr/>
        </p:nvSpPr>
        <p:spPr>
          <a:xfrm>
            <a:off x="153275" y="4230373"/>
            <a:ext cx="4462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dirty="0">
                <a:latin typeface="+mj-lt"/>
              </a:rPr>
              <a:t>Увеличение плотности записи информации на жестких дисках</a:t>
            </a:r>
          </a:p>
        </p:txBody>
      </p:sp>
      <p:sp>
        <p:nvSpPr>
          <p:cNvPr id="22" name="Заголовок 1">
            <a:extLst>
              <a:ext uri="{FF2B5EF4-FFF2-40B4-BE49-F238E27FC236}">
                <a16:creationId xmlns:a16="http://schemas.microsoft.com/office/drawing/2014/main" id="{B151A8FB-0B80-D6A0-89AA-EE81526D684B}"/>
              </a:ext>
            </a:extLst>
          </p:cNvPr>
          <p:cNvSpPr txBox="1">
            <a:spLocks/>
          </p:cNvSpPr>
          <p:nvPr/>
        </p:nvSpPr>
        <p:spPr>
          <a:xfrm>
            <a:off x="491794" y="365913"/>
            <a:ext cx="11700206" cy="858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Приложения</a:t>
            </a:r>
          </a:p>
        </p:txBody>
      </p:sp>
      <p:sp>
        <p:nvSpPr>
          <p:cNvPr id="23" name="Заголовок 1">
            <a:extLst>
              <a:ext uri="{FF2B5EF4-FFF2-40B4-BE49-F238E27FC236}">
                <a16:creationId xmlns:a16="http://schemas.microsoft.com/office/drawing/2014/main" id="{1CE320F6-FECC-308C-571F-029DC4385236}"/>
              </a:ext>
            </a:extLst>
          </p:cNvPr>
          <p:cNvSpPr txBox="1">
            <a:spLocks/>
          </p:cNvSpPr>
          <p:nvPr/>
        </p:nvSpPr>
        <p:spPr>
          <a:xfrm>
            <a:off x="917628" y="28123"/>
            <a:ext cx="4798040" cy="4926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800" dirty="0"/>
              <a:t>Магнитные материалы и технологии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FC8ACBB-98B0-C7B7-B73A-A52AC21A9D73}"/>
              </a:ext>
            </a:extLst>
          </p:cNvPr>
          <p:cNvSpPr txBox="1"/>
          <p:nvPr/>
        </p:nvSpPr>
        <p:spPr>
          <a:xfrm>
            <a:off x="-126567" y="5757569"/>
            <a:ext cx="25795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dirty="0">
                <a:latin typeface="+mj-lt"/>
              </a:rPr>
              <a:t>Датчики на основе </a:t>
            </a:r>
            <a:r>
              <a:rPr lang="ru-RU" sz="1200" dirty="0" err="1">
                <a:latin typeface="+mj-lt"/>
              </a:rPr>
              <a:t>микропроводов</a:t>
            </a:r>
            <a:endParaRPr lang="ru-RU" sz="1200" dirty="0">
              <a:latin typeface="+mj-lt"/>
            </a:endParaRPr>
          </a:p>
        </p:txBody>
      </p:sp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EA7FF033-C621-5664-A565-09BBAB8A3109}"/>
              </a:ext>
            </a:extLst>
          </p:cNvPr>
          <p:cNvCxnSpPr>
            <a:cxnSpLocks/>
          </p:cNvCxnSpPr>
          <p:nvPr/>
        </p:nvCxnSpPr>
        <p:spPr>
          <a:xfrm>
            <a:off x="4867338" y="1150620"/>
            <a:ext cx="16837" cy="512525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431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FE89D20-862B-B597-B31C-AD36521508D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7893" y="2274792"/>
            <a:ext cx="2265967" cy="232450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1576A31-D26D-0CB5-A381-11688FB748CF}"/>
              </a:ext>
            </a:extLst>
          </p:cNvPr>
          <p:cNvSpPr txBox="1"/>
          <p:nvPr/>
        </p:nvSpPr>
        <p:spPr>
          <a:xfrm>
            <a:off x="153569" y="951353"/>
            <a:ext cx="613526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2000" dirty="0">
                <a:effectLst/>
                <a:latin typeface="+mj-lt"/>
              </a:rPr>
              <a:t>Исследование магнитных свойств материалов с использованием методов, сочетающих оптику и магнетизм</a:t>
            </a:r>
          </a:p>
        </p:txBody>
      </p:sp>
      <p:sp>
        <p:nvSpPr>
          <p:cNvPr id="23" name="Заголовок 1">
            <a:extLst>
              <a:ext uri="{FF2B5EF4-FFF2-40B4-BE49-F238E27FC236}">
                <a16:creationId xmlns:a16="http://schemas.microsoft.com/office/drawing/2014/main" id="{5AF2559E-8288-6C79-0440-C94387594EBC}"/>
              </a:ext>
            </a:extLst>
          </p:cNvPr>
          <p:cNvSpPr txBox="1">
            <a:spLocks/>
          </p:cNvSpPr>
          <p:nvPr/>
        </p:nvSpPr>
        <p:spPr>
          <a:xfrm>
            <a:off x="491794" y="133897"/>
            <a:ext cx="11700206" cy="858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Магнитооптика</a:t>
            </a:r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586AD023-76EB-A893-F2A3-F99C525487D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4808" y="4387069"/>
            <a:ext cx="2154602" cy="144089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87B7FB02-1003-6694-23D9-F1418719EA78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3830" y="5251153"/>
            <a:ext cx="1218055" cy="6975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4BF1A336-34EE-B891-D53A-EEE720B15353}"/>
              </a:ext>
            </a:extLst>
          </p:cNvPr>
          <p:cNvSpPr txBox="1"/>
          <p:nvPr/>
        </p:nvSpPr>
        <p:spPr>
          <a:xfrm>
            <a:off x="3334820" y="4933903"/>
            <a:ext cx="2851291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400" dirty="0">
                <a:latin typeface="+mj-lt"/>
              </a:rPr>
              <a:t>Керр-микроскопия: Позволяет «увидеть», как меняются магнитные свойства материалов под действием внешнего магнитного поля</a:t>
            </a:r>
          </a:p>
        </p:txBody>
      </p: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02B64FC1-65F9-2C41-E395-30016EB2BB40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904" y="2214850"/>
            <a:ext cx="3640451" cy="1801706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16A086E8-8F22-E7D1-2F54-9022DA96FB5C}"/>
              </a:ext>
            </a:extLst>
          </p:cNvPr>
          <p:cNvSpPr txBox="1"/>
          <p:nvPr/>
        </p:nvSpPr>
        <p:spPr>
          <a:xfrm>
            <a:off x="6504853" y="951353"/>
            <a:ext cx="557794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2000" dirty="0">
                <a:latin typeface="+mj-lt"/>
              </a:rPr>
              <a:t>С</a:t>
            </a:r>
            <a:r>
              <a:rPr lang="ru-RU" sz="2000" dirty="0">
                <a:effectLst/>
                <a:latin typeface="+mj-lt"/>
              </a:rPr>
              <a:t>пектральный анализ магнитных состояний и визуализация доменных структур на поверхности образцов</a:t>
            </a:r>
            <a:endParaRPr lang="ru-RU" sz="2000" dirty="0">
              <a:latin typeface="+mj-lt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D23CC87-2303-B73C-19F4-87CE362D9191}"/>
              </a:ext>
            </a:extLst>
          </p:cNvPr>
          <p:cNvSpPr txBox="1"/>
          <p:nvPr/>
        </p:nvSpPr>
        <p:spPr>
          <a:xfrm>
            <a:off x="6380758" y="4933903"/>
            <a:ext cx="2991839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400" dirty="0">
                <a:latin typeface="+mj-lt"/>
              </a:rPr>
              <a:t>Керр-спектроскопия:</a:t>
            </a:r>
          </a:p>
          <a:p>
            <a:pPr algn="ctr"/>
            <a:r>
              <a:rPr lang="ru-RU" sz="1400" dirty="0">
                <a:latin typeface="+mj-lt"/>
              </a:rPr>
              <a:t>Эффект появляется благодаря взаимодействию «атомарной структуры» вещества со светом</a:t>
            </a:r>
          </a:p>
        </p:txBody>
      </p:sp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B4BC3BCB-C48D-902E-0BC3-5436382CCB9C}"/>
              </a:ext>
            </a:extLst>
          </p:cNvPr>
          <p:cNvGrpSpPr/>
          <p:nvPr/>
        </p:nvGrpSpPr>
        <p:grpSpPr>
          <a:xfrm>
            <a:off x="9048248" y="4225607"/>
            <a:ext cx="2816152" cy="2051091"/>
            <a:chOff x="9321245" y="2029618"/>
            <a:chExt cx="2816152" cy="2051091"/>
          </a:xfrm>
        </p:grpSpPr>
        <p:pic>
          <p:nvPicPr>
            <p:cNvPr id="32" name="Рисунок 31">
              <a:extLst>
                <a:ext uri="{FF2B5EF4-FFF2-40B4-BE49-F238E27FC236}">
                  <a16:creationId xmlns:a16="http://schemas.microsoft.com/office/drawing/2014/main" id="{044B0A52-ADC0-1644-8B01-5A102EBE973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321245" y="2055779"/>
              <a:ext cx="2816152" cy="2024930"/>
            </a:xfrm>
            <a:prstGeom prst="rect">
              <a:avLst/>
            </a:prstGeom>
          </p:spPr>
        </p:pic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B1FA1C1A-DE14-AC8F-2FBF-072BDECA253A}"/>
                </a:ext>
              </a:extLst>
            </p:cNvPr>
            <p:cNvSpPr txBox="1"/>
            <p:nvPr/>
          </p:nvSpPr>
          <p:spPr>
            <a:xfrm>
              <a:off x="10000486" y="3739557"/>
              <a:ext cx="102624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1200" dirty="0">
                  <a:latin typeface="+mj-lt"/>
                </a:rPr>
                <a:t>Подложка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6678575D-AC3E-C941-F3E0-B9905E918CBA}"/>
                </a:ext>
              </a:extLst>
            </p:cNvPr>
            <p:cNvSpPr txBox="1"/>
            <p:nvPr/>
          </p:nvSpPr>
          <p:spPr>
            <a:xfrm>
              <a:off x="9967394" y="2029618"/>
              <a:ext cx="2024212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ru-RU" sz="1200" dirty="0">
                  <a:latin typeface="+mj-lt"/>
                </a:rPr>
                <a:t>Ферромагнитные нано-гранулы</a:t>
              </a:r>
            </a:p>
          </p:txBody>
        </p:sp>
      </p:grpSp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57DD068A-A825-8F35-B872-255D31FA73DF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86336" y="2158964"/>
            <a:ext cx="3042757" cy="1959936"/>
          </a:xfrm>
          <a:prstGeom prst="rect">
            <a:avLst/>
          </a:prstGeom>
        </p:spPr>
      </p:pic>
      <p:pic>
        <p:nvPicPr>
          <p:cNvPr id="45" name="Рисунок 44" descr="Изображение выглядит как цилиндр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7BEEDFB2-6E41-3FF0-B8E6-BB7243BABB21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3205" y="2158964"/>
            <a:ext cx="2154593" cy="2792684"/>
          </a:xfrm>
          <a:prstGeom prst="rect">
            <a:avLst/>
          </a:prstGeom>
        </p:spPr>
      </p:pic>
      <p:cxnSp>
        <p:nvCxnSpPr>
          <p:cNvPr id="35" name="Прямая соединительная линия 34">
            <a:extLst>
              <a:ext uri="{FF2B5EF4-FFF2-40B4-BE49-F238E27FC236}">
                <a16:creationId xmlns:a16="http://schemas.microsoft.com/office/drawing/2014/main" id="{FFCA854C-CF9B-61F0-757F-79D83EC272AC}"/>
              </a:ext>
            </a:extLst>
          </p:cNvPr>
          <p:cNvCxnSpPr>
            <a:cxnSpLocks/>
            <a:stCxn id="23" idx="2"/>
          </p:cNvCxnSpPr>
          <p:nvPr/>
        </p:nvCxnSpPr>
        <p:spPr>
          <a:xfrm>
            <a:off x="6341897" y="992297"/>
            <a:ext cx="0" cy="520895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6435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61576A31-D26D-0CB5-A381-11688FB748CF}"/>
              </a:ext>
            </a:extLst>
          </p:cNvPr>
          <p:cNvSpPr txBox="1"/>
          <p:nvPr/>
        </p:nvSpPr>
        <p:spPr>
          <a:xfrm>
            <a:off x="491794" y="954640"/>
            <a:ext cx="11261174" cy="1213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2000" dirty="0">
                <a:effectLst/>
                <a:latin typeface="+mj-lt"/>
              </a:rPr>
              <a:t>Исследование динамики доменных границ в прозрачных ферромагнетиках</a:t>
            </a:r>
          </a:p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2000" dirty="0">
                <a:effectLst/>
                <a:latin typeface="+mj-lt"/>
              </a:rPr>
              <a:t>Исследования структурных, магнитных, магнитооптических свойств низкоразмерных многослойных магнитных систем</a:t>
            </a:r>
          </a:p>
        </p:txBody>
      </p:sp>
      <p:grpSp>
        <p:nvGrpSpPr>
          <p:cNvPr id="3" name="Group 20">
            <a:extLst>
              <a:ext uri="{FF2B5EF4-FFF2-40B4-BE49-F238E27FC236}">
                <a16:creationId xmlns:a16="http://schemas.microsoft.com/office/drawing/2014/main" id="{63C52D27-3E0D-2A65-2C67-7B88A973CC26}"/>
              </a:ext>
            </a:extLst>
          </p:cNvPr>
          <p:cNvGrpSpPr/>
          <p:nvPr/>
        </p:nvGrpSpPr>
        <p:grpSpPr>
          <a:xfrm>
            <a:off x="484867" y="2560827"/>
            <a:ext cx="3236316" cy="2824421"/>
            <a:chOff x="133321" y="2386970"/>
            <a:chExt cx="3960440" cy="3456384"/>
          </a:xfrm>
        </p:grpSpPr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id="{68C95EFE-AEBE-1C1D-08D6-6678CAB55886}"/>
                </a:ext>
              </a:extLst>
            </p:cNvPr>
            <p:cNvPicPr/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82" t="10417" r="12549" b="3195"/>
            <a:stretch/>
          </p:blipFill>
          <p:spPr bwMode="auto">
            <a:xfrm>
              <a:off x="133321" y="2386970"/>
              <a:ext cx="3960440" cy="3456384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7" name="Прямоугольник 9">
              <a:extLst>
                <a:ext uri="{FF2B5EF4-FFF2-40B4-BE49-F238E27FC236}">
                  <a16:creationId xmlns:a16="http://schemas.microsoft.com/office/drawing/2014/main" id="{676B15EF-B6FF-A9C4-8505-52590120A1E2}"/>
                </a:ext>
              </a:extLst>
            </p:cNvPr>
            <p:cNvSpPr/>
            <p:nvPr/>
          </p:nvSpPr>
          <p:spPr>
            <a:xfrm>
              <a:off x="3491880" y="4654642"/>
              <a:ext cx="432048" cy="43204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grpSp>
        <p:nvGrpSpPr>
          <p:cNvPr id="29" name="Группа 28">
            <a:extLst>
              <a:ext uri="{FF2B5EF4-FFF2-40B4-BE49-F238E27FC236}">
                <a16:creationId xmlns:a16="http://schemas.microsoft.com/office/drawing/2014/main" id="{14DDE097-1E31-C470-91EA-B28ACD1517C9}"/>
              </a:ext>
            </a:extLst>
          </p:cNvPr>
          <p:cNvGrpSpPr/>
          <p:nvPr/>
        </p:nvGrpSpPr>
        <p:grpSpPr>
          <a:xfrm>
            <a:off x="3868839" y="2425400"/>
            <a:ext cx="2170706" cy="2938173"/>
            <a:chOff x="3868839" y="2912880"/>
            <a:chExt cx="2170706" cy="2938173"/>
          </a:xfrm>
        </p:grpSpPr>
        <p:pic>
          <p:nvPicPr>
            <p:cNvPr id="8" name="Picture 9" descr="C:\Users\Анна\Аня_работа\7_Конференции\2023\Ломоносов\Презентация\TaP_300_EA.gif">
              <a:extLst>
                <a:ext uri="{FF2B5EF4-FFF2-40B4-BE49-F238E27FC236}">
                  <a16:creationId xmlns:a16="http://schemas.microsoft.com/office/drawing/2014/main" id="{8030C49C-4021-9F07-37C6-C9CDCABF7661}"/>
                </a:ext>
              </a:extLst>
            </p:cNvPr>
            <p:cNvPicPr>
              <a:picLocks noChangeAspect="1" noChangeArrowheads="1" noCrop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19856" y="2955123"/>
              <a:ext cx="2119689" cy="14175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7" descr="C:\Users\Анна\Аня_работа\7_Конференции\2023\Ломоносов\Презентация\TaP_800_900_PEA.gif">
              <a:extLst>
                <a:ext uri="{FF2B5EF4-FFF2-40B4-BE49-F238E27FC236}">
                  <a16:creationId xmlns:a16="http://schemas.microsoft.com/office/drawing/2014/main" id="{A498803F-C3F5-1FFC-4E8E-158926500C4D}"/>
                </a:ext>
              </a:extLst>
            </p:cNvPr>
            <p:cNvPicPr>
              <a:picLocks noChangeAspect="1" noChangeArrowheads="1" noCrop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19855" y="4433511"/>
              <a:ext cx="2119689" cy="14175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067228D-AA15-3CF7-CCA1-4D6AF5DBD1B6}"/>
                </a:ext>
              </a:extLst>
            </p:cNvPr>
            <p:cNvSpPr txBox="1"/>
            <p:nvPr/>
          </p:nvSpPr>
          <p:spPr>
            <a:xfrm>
              <a:off x="3868839" y="4373346"/>
              <a:ext cx="760144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altLang="ru-RU" sz="1500" b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θ = </a:t>
              </a:r>
              <a:r>
                <a:rPr lang="en-US" altLang="ru-RU" sz="1500" b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r>
                <a:rPr lang="ru-RU" altLang="ru-RU" sz="1500" b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0</a:t>
              </a:r>
              <a:r>
                <a:rPr lang="ru-RU" altLang="ru-RU" sz="1500" b="1" baseline="30000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 ◦</a:t>
              </a:r>
              <a:endParaRPr lang="ru-RU" sz="15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1C7955B-4918-2238-6CDD-457DBD25F8D9}"/>
                </a:ext>
              </a:extLst>
            </p:cNvPr>
            <p:cNvSpPr txBox="1"/>
            <p:nvPr/>
          </p:nvSpPr>
          <p:spPr>
            <a:xfrm>
              <a:off x="3868839" y="2912880"/>
              <a:ext cx="663964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altLang="ru-RU" sz="1500" b="1" dirty="0">
                  <a:latin typeface="Times New Roman" pitchFamily="18" charset="0"/>
                  <a:cs typeface="Times New Roman" pitchFamily="18" charset="0"/>
                </a:rPr>
                <a:t>θ = 0</a:t>
              </a:r>
              <a:r>
                <a:rPr lang="ru-RU" altLang="ru-RU" sz="1500" b="1" baseline="30000" dirty="0">
                  <a:latin typeface="Times New Roman" pitchFamily="18" charset="0"/>
                  <a:cs typeface="Times New Roman" pitchFamily="18" charset="0"/>
                </a:rPr>
                <a:t> ◦</a:t>
              </a:r>
              <a:endParaRPr lang="ru-RU" sz="1500" b="1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2F3D579A-D17C-D0A3-6456-EBF6CA839DC1}"/>
              </a:ext>
            </a:extLst>
          </p:cNvPr>
          <p:cNvSpPr txBox="1"/>
          <p:nvPr/>
        </p:nvSpPr>
        <p:spPr>
          <a:xfrm>
            <a:off x="1021538" y="5639005"/>
            <a:ext cx="488320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400" dirty="0">
                <a:latin typeface="+mj-lt"/>
              </a:rPr>
              <a:t>Магнитооптические свойства мягких ФМ материалов</a:t>
            </a:r>
          </a:p>
        </p:txBody>
      </p:sp>
      <p:grpSp>
        <p:nvGrpSpPr>
          <p:cNvPr id="13" name="Group 7">
            <a:extLst>
              <a:ext uri="{FF2B5EF4-FFF2-40B4-BE49-F238E27FC236}">
                <a16:creationId xmlns:a16="http://schemas.microsoft.com/office/drawing/2014/main" id="{7D1DE852-734F-5683-9838-AB3E449B72F5}"/>
              </a:ext>
            </a:extLst>
          </p:cNvPr>
          <p:cNvGrpSpPr/>
          <p:nvPr/>
        </p:nvGrpSpPr>
        <p:grpSpPr>
          <a:xfrm>
            <a:off x="9632934" y="2420437"/>
            <a:ext cx="2229138" cy="3004760"/>
            <a:chOff x="4283968" y="412804"/>
            <a:chExt cx="2292129" cy="3089669"/>
          </a:xfrm>
        </p:grpSpPr>
        <p:pic>
          <p:nvPicPr>
            <p:cNvPr id="14" name="Picture 4" descr="C:\Users\Анна\Аня_работа\7_Конференции\2023\Ломоносов\Презентация\FM_SA_EA_TAP.gif">
              <a:extLst>
                <a:ext uri="{FF2B5EF4-FFF2-40B4-BE49-F238E27FC236}">
                  <a16:creationId xmlns:a16="http://schemas.microsoft.com/office/drawing/2014/main" id="{1E74F46C-EC2E-7AA0-F020-A624EACDC791}"/>
                </a:ext>
              </a:extLst>
            </p:cNvPr>
            <p:cNvPicPr>
              <a:picLocks noChangeAspect="1" noChangeArrowheads="1" noCrop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5" y="468443"/>
              <a:ext cx="2220122" cy="14847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5" descr="C:\Users\Анна\Аня_работа\7_Конференции\2023\Ломоносов\Презентация\FM_SA_PEA_TAP.gif">
              <a:extLst>
                <a:ext uri="{FF2B5EF4-FFF2-40B4-BE49-F238E27FC236}">
                  <a16:creationId xmlns:a16="http://schemas.microsoft.com/office/drawing/2014/main" id="{A96278B3-9904-CB20-C11E-6F51E69EA44B}"/>
                </a:ext>
              </a:extLst>
            </p:cNvPr>
            <p:cNvPicPr>
              <a:picLocks noChangeAspect="1" noChangeArrowheads="1" noCrop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5" y="2017766"/>
              <a:ext cx="2220122" cy="1484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DF369E0-D134-15FD-C8B3-3D0ED1BF0552}"/>
                </a:ext>
              </a:extLst>
            </p:cNvPr>
            <p:cNvSpPr txBox="1"/>
            <p:nvPr/>
          </p:nvSpPr>
          <p:spPr>
            <a:xfrm>
              <a:off x="4283968" y="1943133"/>
              <a:ext cx="760144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altLang="ru-RU" sz="1500" b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θ = </a:t>
              </a:r>
              <a:r>
                <a:rPr lang="en-US" altLang="ru-RU" sz="1500" b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r>
                <a:rPr lang="ru-RU" altLang="ru-RU" sz="1500" b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0</a:t>
              </a:r>
              <a:r>
                <a:rPr lang="ru-RU" altLang="ru-RU" sz="1500" b="1" baseline="30000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 ◦</a:t>
              </a:r>
              <a:endParaRPr lang="ru-RU" sz="15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CD58F51-BFE2-7B3F-5777-A537EC43E87D}"/>
                </a:ext>
              </a:extLst>
            </p:cNvPr>
            <p:cNvSpPr txBox="1"/>
            <p:nvPr/>
          </p:nvSpPr>
          <p:spPr>
            <a:xfrm>
              <a:off x="4285759" y="412804"/>
              <a:ext cx="663964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altLang="ru-RU" sz="1500" b="1" dirty="0">
                  <a:latin typeface="Times New Roman" pitchFamily="18" charset="0"/>
                  <a:cs typeface="Times New Roman" pitchFamily="18" charset="0"/>
                </a:rPr>
                <a:t>θ = 0</a:t>
              </a:r>
              <a:r>
                <a:rPr lang="ru-RU" altLang="ru-RU" sz="1500" b="1" baseline="30000" dirty="0">
                  <a:latin typeface="Times New Roman" pitchFamily="18" charset="0"/>
                  <a:cs typeface="Times New Roman" pitchFamily="18" charset="0"/>
                </a:rPr>
                <a:t> ◦</a:t>
              </a:r>
              <a:endParaRPr lang="ru-RU" sz="1500" b="1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6E69172D-C28E-4BBD-C082-1A4D38D6C4AD}"/>
                </a:ext>
              </a:extLst>
            </p:cNvPr>
            <p:cNvSpPr txBox="1"/>
            <p:nvPr/>
          </p:nvSpPr>
          <p:spPr>
            <a:xfrm>
              <a:off x="4283968" y="1488978"/>
              <a:ext cx="774007" cy="4169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1" hangingPunct="1">
                <a:lnSpc>
                  <a:spcPts val="3000"/>
                </a:lnSpc>
                <a:defRPr/>
              </a:pPr>
              <a:r>
                <a:rPr lang="ru-RU" altLang="ru-RU" sz="1200" dirty="0">
                  <a:solidFill>
                    <a:schemeClr val="bg1"/>
                  </a:solidFill>
                  <a:latin typeface="Times New Roman" pitchFamily="18" charset="0"/>
                  <a:cs typeface="+mn-cs"/>
                </a:rPr>
                <a:t>200</a:t>
              </a:r>
              <a:r>
                <a:rPr lang="ru-RU" altLang="ru-RU" sz="1200" i="1" dirty="0">
                  <a:solidFill>
                    <a:schemeClr val="bg1"/>
                  </a:solidFill>
                  <a:latin typeface="Times New Roman" pitchFamily="18" charset="0"/>
                  <a:cs typeface="+mn-cs"/>
                </a:rPr>
                <a:t> </a:t>
              </a:r>
              <a:r>
                <a:rPr lang="ru-RU" altLang="ru-RU" sz="1200" dirty="0">
                  <a:solidFill>
                    <a:schemeClr val="bg1"/>
                  </a:solidFill>
                  <a:cs typeface="+mn-cs"/>
                </a:rPr>
                <a:t>µ</a:t>
              </a:r>
              <a:r>
                <a:rPr lang="en-US" altLang="ru-RU" sz="1200" dirty="0">
                  <a:solidFill>
                    <a:schemeClr val="bg1"/>
                  </a:solidFill>
                  <a:cs typeface="+mn-cs"/>
                </a:rPr>
                <a:t>m</a:t>
              </a:r>
              <a:endParaRPr lang="ru-RU" altLang="ru-RU" sz="1200" dirty="0">
                <a:solidFill>
                  <a:schemeClr val="bg1"/>
                </a:solidFill>
                <a:latin typeface="Times New Roman" pitchFamily="18" charset="0"/>
                <a:cs typeface="+mn-cs"/>
              </a:endParaRPr>
            </a:p>
          </p:txBody>
        </p:sp>
      </p:grpSp>
      <p:grpSp>
        <p:nvGrpSpPr>
          <p:cNvPr id="19" name="Group 3">
            <a:extLst>
              <a:ext uri="{FF2B5EF4-FFF2-40B4-BE49-F238E27FC236}">
                <a16:creationId xmlns:a16="http://schemas.microsoft.com/office/drawing/2014/main" id="{BE483DDA-503A-E07B-BDBB-05A3F244E4E4}"/>
              </a:ext>
            </a:extLst>
          </p:cNvPr>
          <p:cNvGrpSpPr/>
          <p:nvPr/>
        </p:nvGrpSpPr>
        <p:grpSpPr>
          <a:xfrm>
            <a:off x="6254349" y="2523028"/>
            <a:ext cx="3163781" cy="2915245"/>
            <a:chOff x="505971" y="429916"/>
            <a:chExt cx="3708412" cy="3417092"/>
          </a:xfrm>
        </p:grpSpPr>
        <p:cxnSp>
          <p:nvCxnSpPr>
            <p:cNvPr id="21" name="Прямая соединительная линия 20">
              <a:extLst>
                <a:ext uri="{FF2B5EF4-FFF2-40B4-BE49-F238E27FC236}">
                  <a16:creationId xmlns:a16="http://schemas.microsoft.com/office/drawing/2014/main" id="{927D78CE-7C96-7195-3649-F93B238F5D26}"/>
                </a:ext>
              </a:extLst>
            </p:cNvPr>
            <p:cNvCxnSpPr/>
            <p:nvPr/>
          </p:nvCxnSpPr>
          <p:spPr>
            <a:xfrm>
              <a:off x="2543733" y="1755863"/>
              <a:ext cx="156059" cy="310542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2" name="Рисунок 21">
              <a:extLst>
                <a:ext uri="{FF2B5EF4-FFF2-40B4-BE49-F238E27FC236}">
                  <a16:creationId xmlns:a16="http://schemas.microsoft.com/office/drawing/2014/main" id="{F29E3823-2C1D-46D2-CCFE-EBAEE0EC54CA}"/>
                </a:ext>
              </a:extLst>
            </p:cNvPr>
            <p:cNvPicPr/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84" t="10324" r="13607" b="4463"/>
            <a:stretch/>
          </p:blipFill>
          <p:spPr bwMode="auto">
            <a:xfrm>
              <a:off x="505971" y="429916"/>
              <a:ext cx="3708412" cy="3417092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5" name="Прямоугольник 22">
              <a:extLst>
                <a:ext uri="{FF2B5EF4-FFF2-40B4-BE49-F238E27FC236}">
                  <a16:creationId xmlns:a16="http://schemas.microsoft.com/office/drawing/2014/main" id="{56921044-C66B-73E2-4DBF-FFEA409C93FD}"/>
                </a:ext>
              </a:extLst>
            </p:cNvPr>
            <p:cNvSpPr/>
            <p:nvPr/>
          </p:nvSpPr>
          <p:spPr>
            <a:xfrm>
              <a:off x="3657190" y="2768898"/>
              <a:ext cx="432048" cy="35165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pic>
          <p:nvPicPr>
            <p:cNvPr id="26" name="Picture 68">
              <a:extLst>
                <a:ext uri="{FF2B5EF4-FFF2-40B4-BE49-F238E27FC236}">
                  <a16:creationId xmlns:a16="http://schemas.microsoft.com/office/drawing/2014/main" id="{8EB90C8D-A376-978E-B4AF-96FA319017B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690194" y="1964981"/>
              <a:ext cx="1115063" cy="745699"/>
            </a:xfrm>
            <a:prstGeom prst="rect">
              <a:avLst/>
            </a:prstGeom>
          </p:spPr>
        </p:pic>
        <p:pic>
          <p:nvPicPr>
            <p:cNvPr id="27" name="Picture 70">
              <a:extLst>
                <a:ext uri="{FF2B5EF4-FFF2-40B4-BE49-F238E27FC236}">
                  <a16:creationId xmlns:a16="http://schemas.microsoft.com/office/drawing/2014/main" id="{50C89FDA-0984-95F8-AF43-3C025F60953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019544" y="1964981"/>
              <a:ext cx="1115063" cy="745699"/>
            </a:xfrm>
            <a:prstGeom prst="rect">
              <a:avLst/>
            </a:prstGeom>
          </p:spPr>
        </p:pic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679F9A6F-91D3-34A3-88FA-D84174142F8C}"/>
              </a:ext>
            </a:extLst>
          </p:cNvPr>
          <p:cNvSpPr txBox="1"/>
          <p:nvPr/>
        </p:nvSpPr>
        <p:spPr>
          <a:xfrm>
            <a:off x="7168147" y="5639005"/>
            <a:ext cx="40808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altLang="ru-RU" sz="1400" dirty="0">
                <a:solidFill>
                  <a:schemeClr val="tx2">
                    <a:lumMod val="50000"/>
                  </a:schemeClr>
                </a:solidFill>
                <a:latin typeface="+mj-lt"/>
                <a:cs typeface="Times New Roman" panose="02020603050405020304" pitchFamily="18" charset="0"/>
              </a:rPr>
              <a:t>Наблюдается одновременно полосовая и зигзагообразная доменные структуры</a:t>
            </a:r>
            <a:endParaRPr lang="ru-RU" sz="1400" dirty="0">
              <a:solidFill>
                <a:schemeClr val="tx2">
                  <a:lumMod val="50000"/>
                </a:schemeClr>
              </a:solidFill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30" name="Заголовок 1">
            <a:extLst>
              <a:ext uri="{FF2B5EF4-FFF2-40B4-BE49-F238E27FC236}">
                <a16:creationId xmlns:a16="http://schemas.microsoft.com/office/drawing/2014/main" id="{F481EE5A-DD70-8B25-7365-C93084F61936}"/>
              </a:ext>
            </a:extLst>
          </p:cNvPr>
          <p:cNvSpPr txBox="1">
            <a:spLocks/>
          </p:cNvSpPr>
          <p:nvPr/>
        </p:nvSpPr>
        <p:spPr>
          <a:xfrm>
            <a:off x="491794" y="133897"/>
            <a:ext cx="11700206" cy="858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Магнитооптика</a:t>
            </a:r>
          </a:p>
        </p:txBody>
      </p:sp>
    </p:spTree>
    <p:extLst>
      <p:ext uri="{BB962C8B-B14F-4D97-AF65-F5344CB8AC3E}">
        <p14:creationId xmlns:p14="http://schemas.microsoft.com/office/powerpoint/2010/main" val="1493177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Заголовок 1">
            <a:extLst>
              <a:ext uri="{FF2B5EF4-FFF2-40B4-BE49-F238E27FC236}">
                <a16:creationId xmlns:a16="http://schemas.microsoft.com/office/drawing/2014/main" id="{645E9B68-BC4D-6992-DEE1-AEEA759BF5CA}"/>
              </a:ext>
            </a:extLst>
          </p:cNvPr>
          <p:cNvSpPr txBox="1">
            <a:spLocks/>
          </p:cNvSpPr>
          <p:nvPr/>
        </p:nvSpPr>
        <p:spPr>
          <a:xfrm>
            <a:off x="491794" y="127120"/>
            <a:ext cx="11700206" cy="858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Теория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2DD351-DB1E-02D9-99F5-C39C13138BB9}"/>
              </a:ext>
            </a:extLst>
          </p:cNvPr>
          <p:cNvSpPr txBox="1"/>
          <p:nvPr/>
        </p:nvSpPr>
        <p:spPr>
          <a:xfrm>
            <a:off x="276298" y="1000020"/>
            <a:ext cx="11261174" cy="1213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2000" dirty="0">
                <a:latin typeface="+mj-lt"/>
              </a:rPr>
              <a:t>Теоретические аналитические исследования в области </a:t>
            </a:r>
            <a:r>
              <a:rPr lang="ru-RU" sz="2000" dirty="0" err="1">
                <a:latin typeface="+mj-lt"/>
              </a:rPr>
              <a:t>магнитотранспорта</a:t>
            </a:r>
            <a:r>
              <a:rPr lang="ru-RU" sz="2000" dirty="0">
                <a:latin typeface="+mj-lt"/>
              </a:rPr>
              <a:t> и </a:t>
            </a:r>
            <a:r>
              <a:rPr lang="ru-RU" sz="2000" dirty="0" err="1">
                <a:latin typeface="+mj-lt"/>
              </a:rPr>
              <a:t>магнитофотоники</a:t>
            </a:r>
            <a:endParaRPr lang="ru-RU" sz="2000" dirty="0">
              <a:latin typeface="+mj-lt"/>
            </a:endParaRPr>
          </a:p>
          <a:p>
            <a:pPr marL="285750" indent="-285750">
              <a:lnSpc>
                <a:spcPct val="125000"/>
              </a:lnSpc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ru-RU" sz="2000" dirty="0">
                <a:effectLst/>
                <a:latin typeface="+mj-lt"/>
              </a:rPr>
              <a:t>Анализ и объяснение экспериментальных данных</a:t>
            </a:r>
          </a:p>
        </p:txBody>
      </p:sp>
      <p:pic>
        <p:nvPicPr>
          <p:cNvPr id="4" name="Рисунок 3" descr="Изображение выглядит как текст, снимок экрана, круг, Шрифт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1852D32C-8C5C-4077-07FC-F6F14B56013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0110" y="1838325"/>
            <a:ext cx="9435050" cy="4806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86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Заголовок 1">
            <a:extLst>
              <a:ext uri="{FF2B5EF4-FFF2-40B4-BE49-F238E27FC236}">
                <a16:creationId xmlns:a16="http://schemas.microsoft.com/office/drawing/2014/main" id="{A554FF6A-6BB1-E2E2-DE5D-F951E436EC51}"/>
              </a:ext>
            </a:extLst>
          </p:cNvPr>
          <p:cNvSpPr txBox="1">
            <a:spLocks/>
          </p:cNvSpPr>
          <p:nvPr/>
        </p:nvSpPr>
        <p:spPr>
          <a:xfrm>
            <a:off x="491794" y="88261"/>
            <a:ext cx="11700206" cy="858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Оборудование</a:t>
            </a:r>
          </a:p>
        </p:txBody>
      </p:sp>
      <p:pic>
        <p:nvPicPr>
          <p:cNvPr id="4" name="Рисунок 3" descr="Изображение выглядит как машина, компьютер, электроника, в помещении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BB8F32C3-FD1D-FFD4-5F47-D652137B15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97293" y="2683764"/>
            <a:ext cx="3758371" cy="3790357"/>
          </a:xfrm>
          <a:prstGeom prst="rect">
            <a:avLst/>
          </a:prstGeom>
        </p:spPr>
      </p:pic>
      <p:pic>
        <p:nvPicPr>
          <p:cNvPr id="6" name="Рисунок 5" descr="Изображение выглядит как машина, микроскоп, Научный прибор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AFF236B1-CD53-EF3A-96D7-7B45A61391F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41390" y="88261"/>
            <a:ext cx="1898691" cy="2190797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1D46C35-1C8C-1D75-928C-B34E8DD7267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53420" y="122257"/>
            <a:ext cx="2161639" cy="2882186"/>
          </a:xfrm>
          <a:prstGeom prst="rect">
            <a:avLst/>
          </a:prstGeom>
        </p:spPr>
      </p:pic>
      <p:sp>
        <p:nvSpPr>
          <p:cNvPr id="9" name="Овал 8">
            <a:extLst>
              <a:ext uri="{FF2B5EF4-FFF2-40B4-BE49-F238E27FC236}">
                <a16:creationId xmlns:a16="http://schemas.microsoft.com/office/drawing/2014/main" id="{2A230048-30DA-B2F8-BC28-A2DC66B2110E}"/>
              </a:ext>
            </a:extLst>
          </p:cNvPr>
          <p:cNvSpPr/>
          <p:nvPr/>
        </p:nvSpPr>
        <p:spPr>
          <a:xfrm>
            <a:off x="6636980" y="575366"/>
            <a:ext cx="1491071" cy="1491666"/>
          </a:xfrm>
          <a:prstGeom prst="ellipse">
            <a:avLst/>
          </a:prstGeom>
          <a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ru-RU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DC7818-9A9A-4091-BA10-4AF29CD08637}"/>
              </a:ext>
            </a:extLst>
          </p:cNvPr>
          <p:cNvSpPr txBox="1"/>
          <p:nvPr/>
        </p:nvSpPr>
        <p:spPr>
          <a:xfrm>
            <a:off x="265324" y="944898"/>
            <a:ext cx="7688886" cy="50522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dirty="0">
                <a:latin typeface="+mj-lt"/>
              </a:rPr>
              <a:t>Вибрационный магнитометр </a:t>
            </a:r>
            <a:r>
              <a:rPr lang="en-US" dirty="0">
                <a:latin typeface="+mj-lt"/>
              </a:rPr>
              <a:t>Lake Shore 7400</a:t>
            </a:r>
            <a:endParaRPr lang="ru-RU" dirty="0">
              <a:latin typeface="+mj-lt"/>
            </a:endParaRPr>
          </a:p>
          <a:p>
            <a:pPr marL="288000">
              <a:lnSpc>
                <a:spcPct val="120000"/>
              </a:lnSpc>
            </a:pPr>
            <a:r>
              <a:rPr lang="ru-RU" dirty="0"/>
              <a:t>Диапазон температур</a:t>
            </a:r>
            <a:r>
              <a:rPr lang="en-US" dirty="0"/>
              <a:t>:</a:t>
            </a:r>
            <a:r>
              <a:rPr lang="ru-RU" dirty="0"/>
              <a:t> от 4 К до 1300 К,</a:t>
            </a:r>
          </a:p>
          <a:p>
            <a:pPr marL="288000">
              <a:lnSpc>
                <a:spcPct val="120000"/>
              </a:lnSpc>
            </a:pPr>
            <a:r>
              <a:rPr lang="ru-RU" dirty="0"/>
              <a:t>магнитное поле до 2 Тл</a:t>
            </a:r>
          </a:p>
          <a:p>
            <a:pPr marL="28800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dirty="0">
                <a:latin typeface="+mj-lt"/>
              </a:rPr>
              <a:t>Магнитооптический Керр магнитометр</a:t>
            </a:r>
          </a:p>
          <a:p>
            <a:pPr marL="288000">
              <a:lnSpc>
                <a:spcPct val="120000"/>
              </a:lnSpc>
            </a:pPr>
            <a:r>
              <a:rPr lang="ru-RU" dirty="0"/>
              <a:t>Диапазон температур</a:t>
            </a:r>
            <a:r>
              <a:rPr lang="en-US" dirty="0"/>
              <a:t>:</a:t>
            </a:r>
            <a:r>
              <a:rPr lang="ru-RU" dirty="0"/>
              <a:t> от 4 К до 380 К, разрешение 300нм</a:t>
            </a:r>
            <a:endParaRPr lang="en-US" dirty="0"/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dirty="0" err="1">
                <a:latin typeface="+mj-lt"/>
              </a:rPr>
              <a:t>Гистерезисграф</a:t>
            </a:r>
            <a:r>
              <a:rPr lang="ru-RU" dirty="0">
                <a:latin typeface="+mj-lt"/>
              </a:rPr>
              <a:t> </a:t>
            </a:r>
            <a:r>
              <a:rPr lang="ru-RU" dirty="0"/>
              <a:t>(для анализа постоянных магнитов)</a:t>
            </a:r>
            <a:endParaRPr lang="en-US" dirty="0"/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dirty="0">
                <a:latin typeface="+mj-lt"/>
              </a:rPr>
              <a:t>Вибрационный </a:t>
            </a:r>
            <a:r>
              <a:rPr lang="ru-RU" dirty="0" err="1">
                <a:latin typeface="+mj-lt"/>
              </a:rPr>
              <a:t>анизометр</a:t>
            </a:r>
            <a:endParaRPr lang="ru-RU" dirty="0">
              <a:latin typeface="+mj-lt"/>
            </a:endParaRP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dirty="0">
                <a:latin typeface="+mj-lt"/>
              </a:rPr>
              <a:t>Сверхпроводящий соленоид с системой </a:t>
            </a:r>
            <a:r>
              <a:rPr lang="ru-RU" dirty="0" err="1">
                <a:latin typeface="+mj-lt"/>
              </a:rPr>
              <a:t>реконденсации</a:t>
            </a:r>
            <a:r>
              <a:rPr lang="ru-RU" dirty="0">
                <a:latin typeface="+mj-lt"/>
              </a:rPr>
              <a:t> жидкого гелия </a:t>
            </a:r>
            <a:r>
              <a:rPr lang="ru-RU" dirty="0"/>
              <a:t>(Магнитное поле до 14 Тл)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dirty="0">
                <a:latin typeface="+mj-lt"/>
              </a:rPr>
              <a:t>Векторный анализатор спектра</a:t>
            </a:r>
          </a:p>
          <a:p>
            <a:pPr marL="288000">
              <a:lnSpc>
                <a:spcPct val="120000"/>
              </a:lnSpc>
            </a:pPr>
            <a:r>
              <a:rPr lang="ru-RU" dirty="0">
                <a:latin typeface="+mj-lt"/>
              </a:rPr>
              <a:t>Диапазон частот от 2МГц до 2ГГц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dirty="0">
                <a:latin typeface="+mj-lt"/>
              </a:rPr>
              <a:t>Установка для измерения </a:t>
            </a:r>
            <a:r>
              <a:rPr lang="ru-RU" dirty="0" err="1">
                <a:latin typeface="+mj-lt"/>
              </a:rPr>
              <a:t>магнитокалорического</a:t>
            </a:r>
            <a:r>
              <a:rPr lang="ru-RU" dirty="0">
                <a:latin typeface="+mj-lt"/>
              </a:rPr>
              <a:t> эффекта </a:t>
            </a:r>
            <a:r>
              <a:rPr lang="ru-RU" dirty="0" err="1">
                <a:latin typeface="+mj-lt"/>
              </a:rPr>
              <a:t>MagEq</a:t>
            </a:r>
            <a:r>
              <a:rPr lang="ru-RU" dirty="0">
                <a:latin typeface="+mj-lt"/>
              </a:rPr>
              <a:t> MMS 801</a:t>
            </a:r>
          </a:p>
          <a:p>
            <a:pPr marL="288000">
              <a:lnSpc>
                <a:spcPct val="120000"/>
              </a:lnSpc>
            </a:pPr>
            <a:r>
              <a:rPr lang="ru-RU" dirty="0"/>
              <a:t>Диапазон температур</a:t>
            </a:r>
            <a:r>
              <a:rPr lang="en-US" dirty="0"/>
              <a:t>:</a:t>
            </a:r>
            <a:r>
              <a:rPr lang="ru-RU" dirty="0"/>
              <a:t> от -100С до 100С,</a:t>
            </a:r>
          </a:p>
          <a:p>
            <a:pPr marL="288000">
              <a:lnSpc>
                <a:spcPct val="120000"/>
              </a:lnSpc>
            </a:pPr>
            <a:r>
              <a:rPr lang="ru-RU" dirty="0"/>
              <a:t>магнитное поле до 1,8 Тл</a:t>
            </a:r>
          </a:p>
        </p:txBody>
      </p:sp>
    </p:spTree>
    <p:extLst>
      <p:ext uri="{BB962C8B-B14F-4D97-AF65-F5344CB8AC3E}">
        <p14:creationId xmlns:p14="http://schemas.microsoft.com/office/powerpoint/2010/main" val="1922703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Заголовок 1">
            <a:extLst>
              <a:ext uri="{FF2B5EF4-FFF2-40B4-BE49-F238E27FC236}">
                <a16:creationId xmlns:a16="http://schemas.microsoft.com/office/drawing/2014/main" id="{BEA0354E-8475-796F-2460-40F7E912CC83}"/>
              </a:ext>
            </a:extLst>
          </p:cNvPr>
          <p:cNvSpPr txBox="1">
            <a:spLocks/>
          </p:cNvSpPr>
          <p:nvPr/>
        </p:nvSpPr>
        <p:spPr>
          <a:xfrm>
            <a:off x="489412" y="860065"/>
            <a:ext cx="5606588" cy="5668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dirty="0"/>
              <a:t>Международное сотрудничество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6894DE6-90D6-759B-9E41-A167C1BA71C6}"/>
              </a:ext>
            </a:extLst>
          </p:cNvPr>
          <p:cNvSpPr txBox="1"/>
          <p:nvPr/>
        </p:nvSpPr>
        <p:spPr>
          <a:xfrm>
            <a:off x="216717" y="1613909"/>
            <a:ext cx="5548922" cy="3179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Дармштадтский технический университет (Германия)</a:t>
            </a:r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Университет Дуйсбург-Эссен (Германия)</a:t>
            </a:r>
            <a:endParaRPr lang="en-US" dirty="0"/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 err="1"/>
              <a:t>Флуминенсе</a:t>
            </a:r>
            <a:r>
              <a:rPr lang="ru-RU" dirty="0"/>
              <a:t> федеральный университет</a:t>
            </a:r>
            <a:r>
              <a:rPr lang="en-US" dirty="0"/>
              <a:t> (</a:t>
            </a:r>
            <a:r>
              <a:rPr lang="ru-RU" dirty="0"/>
              <a:t>Бразилия)</a:t>
            </a:r>
            <a:endParaRPr lang="en-US" dirty="0"/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Самаркандский государственный университет (Узбекистан)</a:t>
            </a:r>
            <a:endParaRPr lang="en-US" dirty="0"/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Северо-западный политехнический университет (Китай)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3954A21-BCC2-84A3-69E0-40B3EB8B1DC9}"/>
              </a:ext>
            </a:extLst>
          </p:cNvPr>
          <p:cNvSpPr txBox="1"/>
          <p:nvPr/>
        </p:nvSpPr>
        <p:spPr>
          <a:xfrm>
            <a:off x="5912380" y="1613909"/>
            <a:ext cx="6476453" cy="28328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Балтийский федеральный университет им. Канта</a:t>
            </a:r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НИТУ </a:t>
            </a:r>
            <a:r>
              <a:rPr lang="ru-RU" dirty="0" err="1"/>
              <a:t>МИСиС</a:t>
            </a:r>
            <a:endParaRPr lang="ru-RU" dirty="0"/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Сколково</a:t>
            </a:r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МИРЭА</a:t>
            </a:r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Уральский федеральный университет</a:t>
            </a:r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ИМЕТ РАН</a:t>
            </a:r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Институт кристаллографии РАН</a:t>
            </a:r>
            <a:endParaRPr lang="en-US" dirty="0"/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ru-RU" dirty="0"/>
              <a:t>Группа </a:t>
            </a:r>
            <a:r>
              <a:rPr lang="en-US" dirty="0"/>
              <a:t>AMT&amp;C</a:t>
            </a:r>
            <a:endParaRPr lang="ru-RU" dirty="0"/>
          </a:p>
        </p:txBody>
      </p:sp>
      <p:sp>
        <p:nvSpPr>
          <p:cNvPr id="31" name="Заголовок 1">
            <a:extLst>
              <a:ext uri="{FF2B5EF4-FFF2-40B4-BE49-F238E27FC236}">
                <a16:creationId xmlns:a16="http://schemas.microsoft.com/office/drawing/2014/main" id="{78AF939A-8346-D7E7-E65C-9F47CF0A052E}"/>
              </a:ext>
            </a:extLst>
          </p:cNvPr>
          <p:cNvSpPr txBox="1">
            <a:spLocks/>
          </p:cNvSpPr>
          <p:nvPr/>
        </p:nvSpPr>
        <p:spPr>
          <a:xfrm>
            <a:off x="6585412" y="860065"/>
            <a:ext cx="5606588" cy="5668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dirty="0"/>
              <a:t>Сотрудничество внутри России</a:t>
            </a:r>
          </a:p>
        </p:txBody>
      </p:sp>
      <p:sp>
        <p:nvSpPr>
          <p:cNvPr id="35" name="Заголовок 1">
            <a:extLst>
              <a:ext uri="{FF2B5EF4-FFF2-40B4-BE49-F238E27FC236}">
                <a16:creationId xmlns:a16="http://schemas.microsoft.com/office/drawing/2014/main" id="{C54E7462-1962-D544-0286-B056B94D1CE3}"/>
              </a:ext>
            </a:extLst>
          </p:cNvPr>
          <p:cNvSpPr txBox="1">
            <a:spLocks/>
          </p:cNvSpPr>
          <p:nvPr/>
        </p:nvSpPr>
        <p:spPr>
          <a:xfrm>
            <a:off x="491794" y="124248"/>
            <a:ext cx="11700206" cy="858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Сотрудничество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25BA192-C306-E1FB-0F0B-A701D2470F2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59498" y="5258385"/>
            <a:ext cx="1178412" cy="75983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615D1DC-DB1E-9CE7-39D5-4124C13912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30286" y="4343694"/>
            <a:ext cx="1008144" cy="1068875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4D6E2E4-1C12-4504-41A9-95B61B3F50F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59779" y="4906488"/>
            <a:ext cx="1785174" cy="106887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696CE4F-B443-B5BF-415D-2E592F0D109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10629" y="3588467"/>
            <a:ext cx="1368708" cy="633623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3611220-5D37-411F-4CD0-51C889C4AF70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18785" y="4269469"/>
            <a:ext cx="1341644" cy="1341644"/>
          </a:xfrm>
          <a:prstGeom prst="rect">
            <a:avLst/>
          </a:prstGeom>
        </p:spPr>
      </p:pic>
      <p:pic>
        <p:nvPicPr>
          <p:cNvPr id="1026" name="Picture 2" descr="Picture background">
            <a:extLst>
              <a:ext uri="{FF2B5EF4-FFF2-40B4-BE49-F238E27FC236}">
                <a16:creationId xmlns:a16="http://schemas.microsoft.com/office/drawing/2014/main" id="{5BA48F36-3A43-4492-9446-41AE711BB0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865" y="4547809"/>
            <a:ext cx="1746196" cy="66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icture background">
            <a:extLst>
              <a:ext uri="{FF2B5EF4-FFF2-40B4-BE49-F238E27FC236}">
                <a16:creationId xmlns:a16="http://schemas.microsoft.com/office/drawing/2014/main" id="{424E1E52-3CF7-46EF-8A80-B2FFA3E5C0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586"/>
          <a:stretch/>
        </p:blipFill>
        <p:spPr bwMode="auto">
          <a:xfrm>
            <a:off x="489412" y="5412569"/>
            <a:ext cx="1664707" cy="802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Герб Федерального университета Флуминенсе">
            <a:extLst>
              <a:ext uri="{FF2B5EF4-FFF2-40B4-BE49-F238E27FC236}">
                <a16:creationId xmlns:a16="http://schemas.microsoft.com/office/drawing/2014/main" id="{568BD685-51D8-4D64-B649-955FD7F708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150" y="4779177"/>
            <a:ext cx="1178412" cy="132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icture background">
            <a:extLst>
              <a:ext uri="{FF2B5EF4-FFF2-40B4-BE49-F238E27FC236}">
                <a16:creationId xmlns:a16="http://schemas.microsoft.com/office/drawing/2014/main" id="{C38C8A10-49CE-4D32-B530-31D999D6A9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8547" y="5369710"/>
            <a:ext cx="888093" cy="888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1873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Изображение выглядит как Человеческое лицо, улыбка, человек, одежд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584D7776-0453-E7F0-9710-C6960882EAF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968" y="4506927"/>
            <a:ext cx="1553056" cy="1550316"/>
          </a:xfrm>
          <a:prstGeom prst="rect">
            <a:avLst/>
          </a:prstGeom>
        </p:spPr>
      </p:pic>
      <p:pic>
        <p:nvPicPr>
          <p:cNvPr id="4" name="Рисунок 3" descr="Изображение выглядит как Человеческое лицо, одежда, человек, гор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60E8601C-A8CA-1265-D80D-445C5DEFDD6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22793" y="3792361"/>
            <a:ext cx="1672223" cy="1672223"/>
          </a:xfrm>
          <a:prstGeom prst="rect">
            <a:avLst/>
          </a:prstGeom>
        </p:spPr>
      </p:pic>
      <p:pic>
        <p:nvPicPr>
          <p:cNvPr id="5" name="Рисунок 4" descr="Изображение выглядит как человек, одежда, Человеческое лицо, цветок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819D32F4-6809-E5CF-C0A4-6228845D2EA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31907" y="3083765"/>
            <a:ext cx="1614453" cy="1614453"/>
          </a:xfrm>
          <a:prstGeom prst="rect">
            <a:avLst/>
          </a:prstGeom>
        </p:spPr>
      </p:pic>
      <p:pic>
        <p:nvPicPr>
          <p:cNvPr id="6" name="Рисунок 5" descr="Изображение выглядит как Человеческое лицо, человек, женщина, губ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6A601676-E016-45AF-7764-2647B162D36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95016" y="4783032"/>
            <a:ext cx="1463192" cy="1463192"/>
          </a:xfrm>
          <a:prstGeom prst="rect">
            <a:avLst/>
          </a:prstGeom>
        </p:spPr>
      </p:pic>
      <p:pic>
        <p:nvPicPr>
          <p:cNvPr id="7" name="Рисунок 6" descr="Изображение выглядит как Человеческое лицо, человек, небо, дерево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1896DE0A-E009-745A-BC7B-F65623D16FDE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86247" y="4727418"/>
            <a:ext cx="1547446" cy="1547446"/>
          </a:xfrm>
          <a:prstGeom prst="rect">
            <a:avLst/>
          </a:prstGeom>
        </p:spPr>
      </p:pic>
      <p:pic>
        <p:nvPicPr>
          <p:cNvPr id="8" name="Рисунок 7" descr="Изображение выглядит как Человеческое лицо, человек, портрет, одежд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ECE067FE-8881-85D3-3842-42EB62C903A9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54595" y="4601261"/>
            <a:ext cx="1776351" cy="1673603"/>
          </a:xfrm>
          <a:prstGeom prst="rect">
            <a:avLst/>
          </a:prstGeom>
        </p:spPr>
      </p:pic>
      <p:pic>
        <p:nvPicPr>
          <p:cNvPr id="10" name="Рисунок 9" descr="Изображение выглядит как человек, Человеческое лицо, одежда, свитер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A469EE22-AD01-D564-081F-5A82A914DA58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52325" y="4589573"/>
            <a:ext cx="1481505" cy="1481505"/>
          </a:xfrm>
          <a:prstGeom prst="rect">
            <a:avLst/>
          </a:prstGeom>
        </p:spPr>
      </p:pic>
      <p:pic>
        <p:nvPicPr>
          <p:cNvPr id="12" name="Рисунок 11" descr="Изображение выглядит как Человеческое лицо, одежда, человек, женщин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C76CFCA5-AD21-C2B4-BEFA-E0495760413E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2387" y="3344467"/>
            <a:ext cx="1547446" cy="1547446"/>
          </a:xfrm>
          <a:prstGeom prst="rect">
            <a:avLst/>
          </a:prstGeom>
        </p:spPr>
      </p:pic>
      <p:sp>
        <p:nvSpPr>
          <p:cNvPr id="17" name="Заголовок 1">
            <a:extLst>
              <a:ext uri="{FF2B5EF4-FFF2-40B4-BE49-F238E27FC236}">
                <a16:creationId xmlns:a16="http://schemas.microsoft.com/office/drawing/2014/main" id="{B485B0F8-E8FC-D0A7-982C-AEF8D0B67032}"/>
              </a:ext>
            </a:extLst>
          </p:cNvPr>
          <p:cNvSpPr txBox="1">
            <a:spLocks/>
          </p:cNvSpPr>
          <p:nvPr/>
        </p:nvSpPr>
        <p:spPr>
          <a:xfrm>
            <a:off x="491794" y="681424"/>
            <a:ext cx="11700206" cy="858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Спасибо за внимание</a:t>
            </a:r>
          </a:p>
        </p:txBody>
      </p:sp>
      <p:sp>
        <p:nvSpPr>
          <p:cNvPr id="2" name="Текст 2">
            <a:extLst>
              <a:ext uri="{FF2B5EF4-FFF2-40B4-BE49-F238E27FC236}">
                <a16:creationId xmlns:a16="http://schemas.microsoft.com/office/drawing/2014/main" id="{B3AF3899-6F8E-26E9-F009-714D7485B4D6}"/>
              </a:ext>
            </a:extLst>
          </p:cNvPr>
          <p:cNvSpPr txBox="1">
            <a:spLocks/>
          </p:cNvSpPr>
          <p:nvPr/>
        </p:nvSpPr>
        <p:spPr>
          <a:xfrm>
            <a:off x="683582" y="1722060"/>
            <a:ext cx="2459189" cy="57856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2000" dirty="0">
                <a:latin typeface="+mj-lt"/>
              </a:rPr>
              <a:t>Сайт кафедры магнетизма</a:t>
            </a:r>
          </a:p>
        </p:txBody>
      </p:sp>
      <p:pic>
        <p:nvPicPr>
          <p:cNvPr id="9" name="Рисунок 8" descr="Изображение выглядит как снимок экрана, черный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E9FE763D-F5EE-BE9B-F5FE-DC5041290CAC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13113" y="1539824"/>
            <a:ext cx="951169" cy="951169"/>
          </a:xfrm>
          <a:prstGeom prst="rect">
            <a:avLst/>
          </a:prstGeom>
        </p:spPr>
      </p:pic>
      <p:cxnSp>
        <p:nvCxnSpPr>
          <p:cNvPr id="11" name="Прямая со стрелкой 10">
            <a:extLst>
              <a:ext uri="{FF2B5EF4-FFF2-40B4-BE49-F238E27FC236}">
                <a16:creationId xmlns:a16="http://schemas.microsoft.com/office/drawing/2014/main" id="{EEB8D9C2-38F5-DCF2-9CEB-17458DEA4965}"/>
              </a:ext>
            </a:extLst>
          </p:cNvPr>
          <p:cNvCxnSpPr>
            <a:cxnSpLocks/>
          </p:cNvCxnSpPr>
          <p:nvPr/>
        </p:nvCxnSpPr>
        <p:spPr>
          <a:xfrm>
            <a:off x="787625" y="2436075"/>
            <a:ext cx="203983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0" name="Рисунок 19" descr="Изображение выглядит как Человеческое лицо, одежда, текст, человек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ED5566E2-A73C-9AD1-19AD-8969181A4F57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38855" y="2931308"/>
            <a:ext cx="1722106" cy="1722106"/>
          </a:xfrm>
          <a:prstGeom prst="rect">
            <a:avLst/>
          </a:prstGeom>
        </p:spPr>
      </p:pic>
      <p:pic>
        <p:nvPicPr>
          <p:cNvPr id="21" name="Picture 2" descr="https://pandia.ru/text/82/060/images/img1_141.png">
            <a:extLst>
              <a:ext uri="{FF2B5EF4-FFF2-40B4-BE49-F238E27FC236}">
                <a16:creationId xmlns:a16="http://schemas.microsoft.com/office/drawing/2014/main" id="{8747F79F-2804-B7CE-5A84-CD47ED62AA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459996" y="390394"/>
            <a:ext cx="2618848" cy="144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0064475"/>
      </p:ext>
    </p:extLst>
  </p:cSld>
  <p:clrMapOvr>
    <a:masterClrMapping/>
  </p:clrMapOvr>
</p:sld>
</file>

<file path=ppt/theme/theme1.xml><?xml version="1.0" encoding="utf-8"?>
<a:theme xmlns:a="http://schemas.openxmlformats.org/drawingml/2006/main" name="Физфак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Другая 1">
      <a:majorFont>
        <a:latin typeface="Montserrat Medium"/>
        <a:ea typeface=""/>
        <a:cs typeface=""/>
      </a:majorFont>
      <a:minorFont>
        <a:latin typeface="Montserrat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Физфак" id="{C15FC344-B623-4F31-8FB6-76031D4D8722}" vid="{E38920F6-8A36-404B-9F01-E4F991C00D20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Типовая презентация</Template>
  <TotalTime>7301</TotalTime>
  <Words>665</Words>
  <Application>Microsoft Office PowerPoint</Application>
  <PresentationFormat>Широкоэкранный</PresentationFormat>
  <Paragraphs>140</Paragraphs>
  <Slides>13</Slides>
  <Notes>2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13</vt:i4>
      </vt:variant>
    </vt:vector>
  </HeadingPairs>
  <TitlesOfParts>
    <vt:vector size="19" baseType="lpstr">
      <vt:lpstr>Arial</vt:lpstr>
      <vt:lpstr>Calibri</vt:lpstr>
      <vt:lpstr>Montserrat</vt:lpstr>
      <vt:lpstr>Montserrat Medium</vt:lpstr>
      <vt:lpstr>Times New Roman</vt:lpstr>
      <vt:lpstr>Физфак</vt:lpstr>
      <vt:lpstr>Кафедра магнетизма</vt:lpstr>
      <vt:lpstr>История и современность</vt:lpstr>
      <vt:lpstr>Научно-исследовательский коллектив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Лаборатория исследования магнитных материалов</dc:title>
  <dc:creator>Комлев Алексей</dc:creator>
  <cp:lastModifiedBy>Nikolai Perov</cp:lastModifiedBy>
  <cp:revision>109</cp:revision>
  <dcterms:created xsi:type="dcterms:W3CDTF">2021-08-04T20:03:49Z</dcterms:created>
  <dcterms:modified xsi:type="dcterms:W3CDTF">2025-07-08T09:37:45Z</dcterms:modified>
</cp:coreProperties>
</file>